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9144000" cy="5143500" type="screen16x9"/>
  <p:notesSz cx="6858000" cy="9144000"/>
  <p:embeddedFontLst>
    <p:embeddedFont>
      <p:font typeface="Calibri" panose="020F0502020204030204" pitchFamily="34" charset="0"/>
      <p:regular r:id="rId5"/>
      <p:bold r:id="rId6"/>
      <p:italic r:id="rId7"/>
      <p:boldItalic r:id="rId8"/>
    </p:embeddedFont>
    <p:embeddedFont>
      <p:font typeface="Nunito" pitchFamily="2"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 roundtripDataSignature="AMtx7mhEDjvX4m0OSQzXBVd+uYI35pKdb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8" d="100"/>
          <a:sy n="138" d="100"/>
        </p:scale>
        <p:origin x="83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customschemas.google.com/relationships/presentationmetadata" Target="metadata"/><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font" Target="fonts/font8.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viewProps" Target="viewProps.xml"/><Relationship Id="rId10" Type="http://schemas.openxmlformats.org/officeDocument/2006/relationships/font" Target="fonts/font6.fntdata"/><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090209a6c8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g1090209a6c8_0_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3"/>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2"/>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2"/>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9" name="Google Shape;19;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6"/>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6"/>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8"/>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0"/>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0"/>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0"/>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1"/>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cxnSp>
        <p:nvCxnSpPr>
          <p:cNvPr id="54" name="Google Shape;54;p1"/>
          <p:cNvCxnSpPr/>
          <p:nvPr/>
        </p:nvCxnSpPr>
        <p:spPr>
          <a:xfrm rot="10800000">
            <a:off x="6023550" y="655113"/>
            <a:ext cx="938400" cy="743400"/>
          </a:xfrm>
          <a:prstGeom prst="straightConnector1">
            <a:avLst/>
          </a:prstGeom>
          <a:noFill/>
          <a:ln w="9525" cap="flat" cmpd="sng">
            <a:solidFill>
              <a:srgbClr val="B6D7A8"/>
            </a:solidFill>
            <a:prstDash val="solid"/>
            <a:round/>
            <a:headEnd type="none" w="sm" len="sm"/>
            <a:tailEnd type="none" w="sm" len="sm"/>
          </a:ln>
        </p:spPr>
      </p:cxnSp>
      <p:cxnSp>
        <p:nvCxnSpPr>
          <p:cNvPr id="55" name="Google Shape;55;p1"/>
          <p:cNvCxnSpPr/>
          <p:nvPr/>
        </p:nvCxnSpPr>
        <p:spPr>
          <a:xfrm rot="10800000">
            <a:off x="6032250" y="739513"/>
            <a:ext cx="929700" cy="1305000"/>
          </a:xfrm>
          <a:prstGeom prst="straightConnector1">
            <a:avLst/>
          </a:prstGeom>
          <a:noFill/>
          <a:ln w="9525" cap="flat" cmpd="sng">
            <a:solidFill>
              <a:srgbClr val="B6D7A8"/>
            </a:solidFill>
            <a:prstDash val="solid"/>
            <a:round/>
            <a:headEnd type="none" w="sm" len="sm"/>
            <a:tailEnd type="none" w="sm" len="sm"/>
          </a:ln>
        </p:spPr>
      </p:cxnSp>
      <p:cxnSp>
        <p:nvCxnSpPr>
          <p:cNvPr id="56" name="Google Shape;56;p1"/>
          <p:cNvCxnSpPr/>
          <p:nvPr/>
        </p:nvCxnSpPr>
        <p:spPr>
          <a:xfrm rot="10800000">
            <a:off x="5907900" y="692025"/>
            <a:ext cx="963300" cy="3756300"/>
          </a:xfrm>
          <a:prstGeom prst="straightConnector1">
            <a:avLst/>
          </a:prstGeom>
          <a:noFill/>
          <a:ln w="9525" cap="flat" cmpd="sng">
            <a:solidFill>
              <a:srgbClr val="B6D7A8"/>
            </a:solidFill>
            <a:prstDash val="solid"/>
            <a:round/>
            <a:headEnd type="none" w="sm" len="sm"/>
            <a:tailEnd type="none" w="sm" len="sm"/>
          </a:ln>
        </p:spPr>
      </p:cxnSp>
      <p:cxnSp>
        <p:nvCxnSpPr>
          <p:cNvPr id="57" name="Google Shape;57;p1"/>
          <p:cNvCxnSpPr/>
          <p:nvPr/>
        </p:nvCxnSpPr>
        <p:spPr>
          <a:xfrm rot="10800000">
            <a:off x="5955075" y="681425"/>
            <a:ext cx="926100" cy="2967300"/>
          </a:xfrm>
          <a:prstGeom prst="straightConnector1">
            <a:avLst/>
          </a:prstGeom>
          <a:noFill/>
          <a:ln w="9525" cap="flat" cmpd="sng">
            <a:solidFill>
              <a:srgbClr val="B6D7A8"/>
            </a:solidFill>
            <a:prstDash val="solid"/>
            <a:round/>
            <a:headEnd type="none" w="sm" len="sm"/>
            <a:tailEnd type="none" w="sm" len="sm"/>
          </a:ln>
        </p:spPr>
      </p:cxnSp>
      <p:cxnSp>
        <p:nvCxnSpPr>
          <p:cNvPr id="58" name="Google Shape;58;p1"/>
          <p:cNvCxnSpPr/>
          <p:nvPr/>
        </p:nvCxnSpPr>
        <p:spPr>
          <a:xfrm rot="10800000">
            <a:off x="6018225" y="681400"/>
            <a:ext cx="857700" cy="2104500"/>
          </a:xfrm>
          <a:prstGeom prst="straightConnector1">
            <a:avLst/>
          </a:prstGeom>
          <a:noFill/>
          <a:ln w="9525" cap="flat" cmpd="sng">
            <a:solidFill>
              <a:srgbClr val="B6D7A8"/>
            </a:solidFill>
            <a:prstDash val="solid"/>
            <a:round/>
            <a:headEnd type="none" w="sm" len="sm"/>
            <a:tailEnd type="none" w="sm" len="sm"/>
          </a:ln>
        </p:spPr>
      </p:cxnSp>
      <p:cxnSp>
        <p:nvCxnSpPr>
          <p:cNvPr id="59" name="Google Shape;59;p1"/>
          <p:cNvCxnSpPr>
            <a:stCxn id="60" idx="1"/>
          </p:cNvCxnSpPr>
          <p:nvPr/>
        </p:nvCxnSpPr>
        <p:spPr>
          <a:xfrm rot="10800000">
            <a:off x="6023550" y="629033"/>
            <a:ext cx="938400" cy="506100"/>
          </a:xfrm>
          <a:prstGeom prst="straightConnector1">
            <a:avLst/>
          </a:prstGeom>
          <a:noFill/>
          <a:ln w="9525" cap="flat" cmpd="sng">
            <a:solidFill>
              <a:srgbClr val="B6D7A8"/>
            </a:solidFill>
            <a:prstDash val="solid"/>
            <a:round/>
            <a:headEnd type="none" w="sm" len="sm"/>
            <a:tailEnd type="none" w="sm" len="sm"/>
          </a:ln>
        </p:spPr>
      </p:cxnSp>
      <p:cxnSp>
        <p:nvCxnSpPr>
          <p:cNvPr id="61" name="Google Shape;61;p1"/>
          <p:cNvCxnSpPr/>
          <p:nvPr/>
        </p:nvCxnSpPr>
        <p:spPr>
          <a:xfrm rot="10800000" flipH="1">
            <a:off x="3366300" y="686775"/>
            <a:ext cx="978900" cy="2452500"/>
          </a:xfrm>
          <a:prstGeom prst="straightConnector1">
            <a:avLst/>
          </a:prstGeom>
          <a:noFill/>
          <a:ln w="9525" cap="flat" cmpd="sng">
            <a:solidFill>
              <a:srgbClr val="B6D7A8"/>
            </a:solidFill>
            <a:prstDash val="solid"/>
            <a:round/>
            <a:headEnd type="none" w="sm" len="sm"/>
            <a:tailEnd type="none" w="sm" len="sm"/>
          </a:ln>
        </p:spPr>
      </p:cxnSp>
      <p:cxnSp>
        <p:nvCxnSpPr>
          <p:cNvPr id="62" name="Google Shape;62;p1"/>
          <p:cNvCxnSpPr/>
          <p:nvPr/>
        </p:nvCxnSpPr>
        <p:spPr>
          <a:xfrm rot="10800000" flipH="1">
            <a:off x="3346850" y="686625"/>
            <a:ext cx="961500" cy="1641900"/>
          </a:xfrm>
          <a:prstGeom prst="straightConnector1">
            <a:avLst/>
          </a:prstGeom>
          <a:noFill/>
          <a:ln w="9525" cap="flat" cmpd="sng">
            <a:solidFill>
              <a:srgbClr val="B6D7A8"/>
            </a:solidFill>
            <a:prstDash val="solid"/>
            <a:round/>
            <a:headEnd type="none" w="sm" len="sm"/>
            <a:tailEnd type="none" w="sm" len="sm"/>
          </a:ln>
        </p:spPr>
      </p:cxnSp>
      <p:cxnSp>
        <p:nvCxnSpPr>
          <p:cNvPr id="63" name="Google Shape;63;p1"/>
          <p:cNvCxnSpPr/>
          <p:nvPr/>
        </p:nvCxnSpPr>
        <p:spPr>
          <a:xfrm rot="10800000" flipH="1">
            <a:off x="3288475" y="670750"/>
            <a:ext cx="999000" cy="1041600"/>
          </a:xfrm>
          <a:prstGeom prst="straightConnector1">
            <a:avLst/>
          </a:prstGeom>
          <a:noFill/>
          <a:ln w="9525" cap="flat" cmpd="sng">
            <a:solidFill>
              <a:srgbClr val="B6D7A8"/>
            </a:solidFill>
            <a:prstDash val="solid"/>
            <a:round/>
            <a:headEnd type="none" w="sm" len="sm"/>
            <a:tailEnd type="none" w="sm" len="sm"/>
          </a:ln>
        </p:spPr>
      </p:cxnSp>
      <p:cxnSp>
        <p:nvCxnSpPr>
          <p:cNvPr id="64" name="Google Shape;64;p1"/>
          <p:cNvCxnSpPr/>
          <p:nvPr/>
        </p:nvCxnSpPr>
        <p:spPr>
          <a:xfrm rot="10800000" flipH="1">
            <a:off x="3447675" y="615100"/>
            <a:ext cx="841800" cy="105000"/>
          </a:xfrm>
          <a:prstGeom prst="straightConnector1">
            <a:avLst/>
          </a:prstGeom>
          <a:noFill/>
          <a:ln w="9525" cap="flat" cmpd="sng">
            <a:solidFill>
              <a:srgbClr val="B6D7A8"/>
            </a:solidFill>
            <a:prstDash val="solid"/>
            <a:round/>
            <a:headEnd type="none" w="sm" len="sm"/>
            <a:tailEnd type="none" w="sm" len="sm"/>
          </a:ln>
        </p:spPr>
      </p:cxnSp>
      <p:cxnSp>
        <p:nvCxnSpPr>
          <p:cNvPr id="65" name="Google Shape;65;p1"/>
          <p:cNvCxnSpPr/>
          <p:nvPr/>
        </p:nvCxnSpPr>
        <p:spPr>
          <a:xfrm rot="10800000" flipH="1">
            <a:off x="3440800" y="655000"/>
            <a:ext cx="846600" cy="299700"/>
          </a:xfrm>
          <a:prstGeom prst="straightConnector1">
            <a:avLst/>
          </a:prstGeom>
          <a:noFill/>
          <a:ln w="9525" cap="flat" cmpd="sng">
            <a:solidFill>
              <a:srgbClr val="B6D7A8"/>
            </a:solidFill>
            <a:prstDash val="solid"/>
            <a:round/>
            <a:headEnd type="none" w="sm" len="sm"/>
            <a:tailEnd type="none" w="sm" len="sm"/>
          </a:ln>
        </p:spPr>
      </p:cxnSp>
      <p:cxnSp>
        <p:nvCxnSpPr>
          <p:cNvPr id="66" name="Google Shape;66;p1"/>
          <p:cNvCxnSpPr/>
          <p:nvPr/>
        </p:nvCxnSpPr>
        <p:spPr>
          <a:xfrm rot="10800000" flipH="1">
            <a:off x="3405225" y="686450"/>
            <a:ext cx="992700" cy="3360900"/>
          </a:xfrm>
          <a:prstGeom prst="straightConnector1">
            <a:avLst/>
          </a:prstGeom>
          <a:noFill/>
          <a:ln w="9525" cap="flat" cmpd="sng">
            <a:solidFill>
              <a:srgbClr val="B6D7A8"/>
            </a:solidFill>
            <a:prstDash val="solid"/>
            <a:round/>
            <a:headEnd type="none" w="sm" len="sm"/>
            <a:tailEnd type="none" w="sm" len="sm"/>
          </a:ln>
        </p:spPr>
      </p:cxnSp>
      <p:sp>
        <p:nvSpPr>
          <p:cNvPr id="67" name="Google Shape;67;p1"/>
          <p:cNvSpPr/>
          <p:nvPr/>
        </p:nvSpPr>
        <p:spPr>
          <a:xfrm>
            <a:off x="3531450" y="1144125"/>
            <a:ext cx="1624500" cy="1585500"/>
          </a:xfrm>
          <a:prstGeom prst="rect">
            <a:avLst/>
          </a:prstGeom>
          <a:solidFill>
            <a:srgbClr val="FCE5CD"/>
          </a:solidFill>
          <a:ln w="9525" cap="flat" cmpd="sng">
            <a:solidFill>
              <a:srgbClr val="B6D7A8"/>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 sz="1200" b="1" i="0" u="sng" strike="noStrike" cap="none">
                <a:solidFill>
                  <a:schemeClr val="dk1"/>
                </a:solidFill>
                <a:latin typeface="Nunito"/>
                <a:ea typeface="Nunito"/>
                <a:cs typeface="Nunito"/>
                <a:sym typeface="Nunito"/>
              </a:rPr>
              <a:t>Deliver</a:t>
            </a:r>
            <a:r>
              <a:rPr lang="en" sz="1000" b="1" i="0" u="none" strike="noStrike" cap="none">
                <a:solidFill>
                  <a:schemeClr val="dk1"/>
                </a:solidFill>
                <a:latin typeface="Nunito"/>
                <a:ea typeface="Nunito"/>
                <a:cs typeface="Nunito"/>
                <a:sym typeface="Nunito"/>
              </a:rPr>
              <a:t> </a:t>
            </a:r>
            <a:r>
              <a:rPr lang="en" sz="1000" b="0" i="0" u="none" strike="noStrike" cap="none">
                <a:solidFill>
                  <a:schemeClr val="dk1"/>
                </a:solidFill>
                <a:latin typeface="Nunito"/>
                <a:ea typeface="Nunito"/>
                <a:cs typeface="Nunito"/>
                <a:sym typeface="Nunito"/>
              </a:rPr>
              <a:t>the YMCA refurbishment project</a:t>
            </a:r>
            <a:endParaRPr sz="1000" b="0" i="0" u="none" strike="noStrike" cap="none">
              <a:solidFill>
                <a:schemeClr val="dk1"/>
              </a:solidFill>
              <a:latin typeface="Nunito"/>
              <a:ea typeface="Nunito"/>
              <a:cs typeface="Nunito"/>
              <a:sym typeface="Nunito"/>
            </a:endParaRPr>
          </a:p>
        </p:txBody>
      </p:sp>
      <p:sp>
        <p:nvSpPr>
          <p:cNvPr id="68" name="Google Shape;68;p1"/>
          <p:cNvSpPr/>
          <p:nvPr/>
        </p:nvSpPr>
        <p:spPr>
          <a:xfrm>
            <a:off x="5156000" y="1144125"/>
            <a:ext cx="1624500" cy="1585500"/>
          </a:xfrm>
          <a:prstGeom prst="rect">
            <a:avLst/>
          </a:prstGeom>
          <a:solidFill>
            <a:srgbClr val="D9EAD3"/>
          </a:solidFill>
          <a:ln w="9525" cap="flat" cmpd="sng">
            <a:solidFill>
              <a:srgbClr val="B6D7A8"/>
            </a:solidFill>
            <a:prstDash val="solid"/>
            <a:round/>
            <a:headEnd type="none" w="sm" len="sm"/>
            <a:tailEnd type="none" w="sm" len="sm"/>
          </a:ln>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1" i="0" u="sng" strike="noStrike" cap="none">
                <a:solidFill>
                  <a:schemeClr val="dk1"/>
                </a:solidFill>
                <a:latin typeface="Nunito"/>
                <a:ea typeface="Nunito"/>
                <a:cs typeface="Nunito"/>
                <a:sym typeface="Nunito"/>
              </a:rPr>
              <a:t>Develop</a:t>
            </a:r>
            <a:r>
              <a:rPr lang="en" sz="1200" b="1" i="0" u="none" strike="noStrike" cap="none">
                <a:solidFill>
                  <a:schemeClr val="dk1"/>
                </a:solidFill>
                <a:latin typeface="Nunito"/>
                <a:ea typeface="Nunito"/>
                <a:cs typeface="Nunito"/>
                <a:sym typeface="Nunito"/>
              </a:rPr>
              <a:t> </a:t>
            </a:r>
            <a:r>
              <a:rPr lang="en" sz="1000" b="0" i="0" u="none" strike="noStrike" cap="none">
                <a:solidFill>
                  <a:schemeClr val="dk1"/>
                </a:solidFill>
                <a:latin typeface="Nunito"/>
                <a:ea typeface="Nunito"/>
                <a:cs typeface="Nunito"/>
                <a:sym typeface="Nunito"/>
              </a:rPr>
              <a:t>the coastal project to ensure the future  flood defences</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 sz="1000" b="0" i="0" u="none" strike="noStrike" cap="none">
                <a:solidFill>
                  <a:schemeClr val="dk1"/>
                </a:solidFill>
                <a:latin typeface="Nunito"/>
                <a:ea typeface="Nunito"/>
                <a:cs typeface="Nunito"/>
                <a:sym typeface="Nunito"/>
              </a:rPr>
              <a:t> of the village </a:t>
            </a:r>
            <a:endParaRPr sz="1000" b="0" i="0" u="none" strike="noStrike" cap="none">
              <a:solidFill>
                <a:schemeClr val="dk1"/>
              </a:solidFill>
              <a:latin typeface="Nunito"/>
              <a:ea typeface="Nunito"/>
              <a:cs typeface="Nunito"/>
              <a:sym typeface="Nunito"/>
            </a:endParaRPr>
          </a:p>
        </p:txBody>
      </p:sp>
      <p:sp>
        <p:nvSpPr>
          <p:cNvPr id="69" name="Google Shape;69;p1"/>
          <p:cNvSpPr/>
          <p:nvPr/>
        </p:nvSpPr>
        <p:spPr>
          <a:xfrm>
            <a:off x="3531450" y="2729625"/>
            <a:ext cx="1624500" cy="1585500"/>
          </a:xfrm>
          <a:prstGeom prst="rect">
            <a:avLst/>
          </a:prstGeom>
          <a:solidFill>
            <a:srgbClr val="EAD1DC"/>
          </a:solidFill>
          <a:ln w="9525" cap="flat" cmpd="sng">
            <a:solidFill>
              <a:srgbClr val="B6D7A8"/>
            </a:solidFill>
            <a:prstDash val="solid"/>
            <a:round/>
            <a:headEnd type="none" w="sm" len="sm"/>
            <a:tailEnd type="none" w="sm" len="sm"/>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rgbClr val="000000"/>
              </a:buClr>
              <a:buSzPts val="1200"/>
              <a:buFont typeface="Arial"/>
              <a:buNone/>
            </a:pPr>
            <a:r>
              <a:rPr lang="en" sz="1200" b="1" i="0" u="sng" strike="noStrike" cap="none">
                <a:solidFill>
                  <a:schemeClr val="dk1"/>
                </a:solidFill>
                <a:latin typeface="Nunito"/>
                <a:ea typeface="Nunito"/>
                <a:cs typeface="Nunito"/>
                <a:sym typeface="Nunito"/>
              </a:rPr>
              <a:t>Develop</a:t>
            </a:r>
            <a:r>
              <a:rPr lang="en" sz="1000" b="0" i="0" u="none" strike="noStrike" cap="none">
                <a:solidFill>
                  <a:schemeClr val="dk1"/>
                </a:solidFill>
                <a:latin typeface="Nunito"/>
                <a:ea typeface="Nunito"/>
                <a:cs typeface="Nunito"/>
                <a:sym typeface="Nunito"/>
              </a:rPr>
              <a:t> the Fountain Road Hall building  to support long term sustainability </a:t>
            </a:r>
            <a:endParaRPr sz="1200" b="0" i="0" u="none" strike="noStrike" cap="none">
              <a:solidFill>
                <a:schemeClr val="dk1"/>
              </a:solidFill>
              <a:latin typeface="Nunito"/>
              <a:ea typeface="Nunito"/>
              <a:cs typeface="Nunito"/>
              <a:sym typeface="Nunito"/>
            </a:endParaRPr>
          </a:p>
        </p:txBody>
      </p:sp>
      <p:sp>
        <p:nvSpPr>
          <p:cNvPr id="70" name="Google Shape;70;p1"/>
          <p:cNvSpPr/>
          <p:nvPr/>
        </p:nvSpPr>
        <p:spPr>
          <a:xfrm>
            <a:off x="5156000" y="2729625"/>
            <a:ext cx="1624500" cy="1585500"/>
          </a:xfrm>
          <a:prstGeom prst="rect">
            <a:avLst/>
          </a:prstGeom>
          <a:solidFill>
            <a:srgbClr val="C9DAF8"/>
          </a:solidFill>
          <a:ln w="9525" cap="flat" cmpd="sng">
            <a:solidFill>
              <a:srgbClr val="B6D7A8"/>
            </a:solidFill>
            <a:prstDash val="solid"/>
            <a:round/>
            <a:headEnd type="none" w="sm" len="sm"/>
            <a:tailEnd type="none" w="sm" len="sm"/>
          </a:ln>
        </p:spPr>
        <p:txBody>
          <a:bodyPr spcFirstLastPara="1" wrap="square" lIns="91425" tIns="91425" rIns="91425" bIns="91425" anchor="b"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1" i="0" u="sng" strike="noStrike" cap="none">
                <a:solidFill>
                  <a:schemeClr val="dk1"/>
                </a:solidFill>
                <a:latin typeface="Nunito"/>
                <a:ea typeface="Nunito"/>
                <a:cs typeface="Nunito"/>
                <a:sym typeface="Nunito"/>
              </a:rPr>
              <a:t>Develop</a:t>
            </a:r>
            <a:r>
              <a:rPr lang="en" sz="1000" b="0" i="0" u="none" strike="noStrike" cap="none">
                <a:solidFill>
                  <a:schemeClr val="dk1"/>
                </a:solidFill>
                <a:latin typeface="Nunito"/>
                <a:ea typeface="Nunito"/>
                <a:cs typeface="Nunito"/>
                <a:sym typeface="Nunito"/>
              </a:rPr>
              <a:t>  </a:t>
            </a:r>
            <a:r>
              <a:rPr lang="en" sz="1000">
                <a:solidFill>
                  <a:schemeClr val="dk1"/>
                </a:solidFill>
                <a:latin typeface="Nunito"/>
                <a:ea typeface="Nunito"/>
                <a:cs typeface="Nunito"/>
                <a:sym typeface="Nunito"/>
              </a:rPr>
              <a:t>our knowledge of local needs </a:t>
            </a:r>
            <a:r>
              <a:rPr lang="en" sz="1000" b="0" i="0" u="none" strike="noStrike" cap="none">
                <a:solidFill>
                  <a:schemeClr val="dk1"/>
                </a:solidFill>
                <a:latin typeface="Nunito"/>
                <a:ea typeface="Nunito"/>
                <a:cs typeface="Nunito"/>
                <a:sym typeface="Nunito"/>
              </a:rPr>
              <a:t>to help inform the future strategic direction of the charity </a:t>
            </a:r>
            <a:endParaRPr sz="1200" b="0" i="0" u="none" strike="noStrike" cap="none">
              <a:solidFill>
                <a:schemeClr val="dk1"/>
              </a:solidFill>
              <a:latin typeface="Nunito"/>
              <a:ea typeface="Nunito"/>
              <a:cs typeface="Nunito"/>
              <a:sym typeface="Nunito"/>
            </a:endParaRPr>
          </a:p>
        </p:txBody>
      </p:sp>
      <p:sp>
        <p:nvSpPr>
          <p:cNvPr id="71" name="Google Shape;71;p1"/>
          <p:cNvSpPr/>
          <p:nvPr/>
        </p:nvSpPr>
        <p:spPr>
          <a:xfrm>
            <a:off x="4187750" y="1917225"/>
            <a:ext cx="1936500" cy="1184425"/>
          </a:xfrm>
          <a:prstGeom prst="ellipse">
            <a:avLst/>
          </a:prstGeom>
          <a:solidFill>
            <a:srgbClr val="0B5394"/>
          </a:solidFill>
          <a:ln w="9525" cap="flat" cmpd="sng">
            <a:solidFill>
              <a:srgbClr val="38761D"/>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en" sz="1000" b="1" i="0" u="none" strike="noStrike" cap="none">
                <a:solidFill>
                  <a:schemeClr val="lt1"/>
                </a:solidFill>
                <a:latin typeface="Nunito"/>
                <a:ea typeface="Nunito"/>
                <a:cs typeface="Nunito"/>
                <a:sym typeface="Nunito"/>
              </a:rPr>
              <a:t>Strategic Vision</a:t>
            </a:r>
            <a:endParaRPr sz="1000" b="1" i="0" u="none" strike="noStrike" cap="none">
              <a:solidFill>
                <a:schemeClr val="lt1"/>
              </a:solidFill>
              <a:latin typeface="Nunito"/>
              <a:ea typeface="Nunito"/>
              <a:cs typeface="Nunito"/>
              <a:sym typeface="Nunito"/>
            </a:endParaRPr>
          </a:p>
          <a:p>
            <a:pPr marL="0" marR="0" lvl="0" indent="0" algn="ctr" rtl="0">
              <a:lnSpc>
                <a:spcPct val="100000"/>
              </a:lnSpc>
              <a:spcBef>
                <a:spcPts val="0"/>
              </a:spcBef>
              <a:spcAft>
                <a:spcPts val="0"/>
              </a:spcAft>
              <a:buClr>
                <a:srgbClr val="000000"/>
              </a:buClr>
              <a:buSzPts val="800"/>
              <a:buFont typeface="Arial"/>
              <a:buNone/>
            </a:pPr>
            <a:r>
              <a:rPr lang="en" sz="800" b="1" i="0" u="sng" strike="noStrike" cap="none">
                <a:solidFill>
                  <a:schemeClr val="lt1"/>
                </a:solidFill>
                <a:latin typeface="Nunito"/>
                <a:ea typeface="Nunito"/>
                <a:cs typeface="Nunito"/>
                <a:sym typeface="Nunito"/>
              </a:rPr>
              <a:t>To support our local community </a:t>
            </a:r>
            <a:endParaRPr sz="1400" b="0" i="0" u="none" strike="noStrike" cap="none">
              <a:solidFill>
                <a:schemeClr val="lt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endParaRPr sz="800" b="1" i="0" u="sng" strike="noStrike" cap="none">
              <a:solidFill>
                <a:schemeClr val="lt1"/>
              </a:solidFill>
              <a:latin typeface="Nunito"/>
              <a:ea typeface="Nunito"/>
              <a:cs typeface="Nunito"/>
              <a:sym typeface="Nunito"/>
            </a:endParaRPr>
          </a:p>
          <a:p>
            <a:pPr marL="0" marR="0" lvl="0" indent="0" algn="ctr" rtl="0">
              <a:lnSpc>
                <a:spcPct val="100000"/>
              </a:lnSpc>
              <a:spcBef>
                <a:spcPts val="0"/>
              </a:spcBef>
              <a:spcAft>
                <a:spcPts val="0"/>
              </a:spcAft>
              <a:buClr>
                <a:srgbClr val="000000"/>
              </a:buClr>
              <a:buSzPts val="800"/>
              <a:buFont typeface="Arial"/>
              <a:buNone/>
            </a:pPr>
            <a:r>
              <a:rPr lang="en" sz="800" b="1" i="0" u="sng" strike="noStrike" cap="none">
                <a:solidFill>
                  <a:schemeClr val="lt1"/>
                </a:solidFill>
                <a:latin typeface="Nunito"/>
                <a:ea typeface="Nunito"/>
                <a:cs typeface="Nunito"/>
                <a:sym typeface="Nunito"/>
              </a:rPr>
              <a:t>Maintain develop and improve the society and environment of the Golspie community </a:t>
            </a:r>
            <a:endParaRPr sz="800" b="0" i="0" u="none" strike="noStrike" cap="none">
              <a:solidFill>
                <a:schemeClr val="lt1"/>
              </a:solidFill>
              <a:latin typeface="Nunito"/>
              <a:ea typeface="Nunito"/>
              <a:cs typeface="Nunito"/>
              <a:sym typeface="Nunito"/>
            </a:endParaRPr>
          </a:p>
        </p:txBody>
      </p:sp>
      <p:sp>
        <p:nvSpPr>
          <p:cNvPr id="72" name="Google Shape;72;p1"/>
          <p:cNvSpPr/>
          <p:nvPr/>
        </p:nvSpPr>
        <p:spPr>
          <a:xfrm>
            <a:off x="1419700" y="423625"/>
            <a:ext cx="2021100" cy="454500"/>
          </a:xfrm>
          <a:prstGeom prst="rect">
            <a:avLst/>
          </a:prstGeom>
          <a:solidFill>
            <a:srgbClr val="FCE5CD"/>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dk1"/>
                </a:solidFill>
                <a:latin typeface="Nunito"/>
                <a:ea typeface="Nunito"/>
                <a:cs typeface="Nunito"/>
                <a:sym typeface="Nunito"/>
              </a:rPr>
              <a:t>We will work with the local community ensuring a strong  focus on  young people being  involved  in the planning of youth club as the YMCA reopens. </a:t>
            </a:r>
            <a:endParaRPr sz="700" b="0" i="1" u="none" strike="noStrike" cap="none">
              <a:solidFill>
                <a:schemeClr val="dk1"/>
              </a:solidFill>
              <a:latin typeface="Nunito"/>
              <a:ea typeface="Nunito"/>
              <a:cs typeface="Nunito"/>
              <a:sym typeface="Nunito"/>
            </a:endParaRPr>
          </a:p>
        </p:txBody>
      </p:sp>
      <p:sp>
        <p:nvSpPr>
          <p:cNvPr id="73" name="Google Shape;73;p1"/>
          <p:cNvSpPr/>
          <p:nvPr/>
        </p:nvSpPr>
        <p:spPr>
          <a:xfrm>
            <a:off x="1419700" y="954711"/>
            <a:ext cx="2021100" cy="550864"/>
          </a:xfrm>
          <a:prstGeom prst="rect">
            <a:avLst/>
          </a:prstGeom>
          <a:solidFill>
            <a:srgbClr val="FCE5CD"/>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dk1"/>
                </a:solidFill>
                <a:latin typeface="Nunito"/>
                <a:ea typeface="Nunito"/>
                <a:cs typeface="Nunito"/>
                <a:sym typeface="Nunito"/>
              </a:rPr>
              <a:t>We will develop an activity programme for all ages of the communities to support their health and wellbeing and in conjunction with FRH put in place a Winter Activity programme (with partners LCC, Arts etc)</a:t>
            </a:r>
            <a:endParaRPr sz="700" b="0" i="1" u="none" strike="noStrike" cap="none">
              <a:solidFill>
                <a:schemeClr val="dk1"/>
              </a:solidFill>
              <a:latin typeface="Nunito"/>
              <a:ea typeface="Nunito"/>
              <a:cs typeface="Nunito"/>
              <a:sym typeface="Nunito"/>
            </a:endParaRPr>
          </a:p>
        </p:txBody>
      </p:sp>
      <p:sp>
        <p:nvSpPr>
          <p:cNvPr id="74" name="Google Shape;74;p1"/>
          <p:cNvSpPr/>
          <p:nvPr/>
        </p:nvSpPr>
        <p:spPr>
          <a:xfrm>
            <a:off x="1419700" y="1684737"/>
            <a:ext cx="2021100" cy="442500"/>
          </a:xfrm>
          <a:prstGeom prst="rect">
            <a:avLst/>
          </a:prstGeom>
          <a:solidFill>
            <a:srgbClr val="FCE5CD"/>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dk1"/>
                </a:solidFill>
                <a:latin typeface="Nunito"/>
                <a:ea typeface="Nunito"/>
                <a:cs typeface="Nunito"/>
                <a:sym typeface="Nunito"/>
              </a:rPr>
              <a:t>We will develop</a:t>
            </a:r>
            <a:r>
              <a:rPr lang="en" sz="700" i="1">
                <a:solidFill>
                  <a:schemeClr val="dk1"/>
                </a:solidFill>
                <a:latin typeface="Nunito"/>
                <a:ea typeface="Nunito"/>
                <a:cs typeface="Nunito"/>
                <a:sym typeface="Nunito"/>
              </a:rPr>
              <a:t> </a:t>
            </a:r>
            <a:r>
              <a:rPr lang="en" sz="700" b="0" i="1" u="none" strike="noStrike" cap="none">
                <a:solidFill>
                  <a:schemeClr val="dk1"/>
                </a:solidFill>
                <a:latin typeface="Nunito"/>
                <a:ea typeface="Nunito"/>
                <a:cs typeface="Nunito"/>
                <a:sym typeface="Nunito"/>
              </a:rPr>
              <a:t>the existing GG YMCA group to feed into the main GG board</a:t>
            </a:r>
            <a:endParaRPr sz="1600" b="0" i="1" u="none" strike="noStrike" cap="none">
              <a:solidFill>
                <a:schemeClr val="dk1"/>
              </a:solidFill>
              <a:latin typeface="Nunito"/>
              <a:ea typeface="Nunito"/>
              <a:cs typeface="Nunito"/>
              <a:sym typeface="Nunito"/>
            </a:endParaRPr>
          </a:p>
        </p:txBody>
      </p:sp>
      <p:sp>
        <p:nvSpPr>
          <p:cNvPr id="75" name="Google Shape;75;p1"/>
          <p:cNvSpPr/>
          <p:nvPr/>
        </p:nvSpPr>
        <p:spPr>
          <a:xfrm>
            <a:off x="1419700" y="2306324"/>
            <a:ext cx="2021100" cy="563400"/>
          </a:xfrm>
          <a:prstGeom prst="rect">
            <a:avLst/>
          </a:prstGeom>
          <a:solidFill>
            <a:srgbClr val="EAD1DC"/>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dk1"/>
                </a:solidFill>
                <a:latin typeface="Nunito"/>
                <a:ea typeface="Nunito"/>
                <a:cs typeface="Nunito"/>
                <a:sym typeface="Nunito"/>
              </a:rPr>
              <a:t>We will look into running costs and energy savings measures and ensure we maximise effectively our heating systems for best value.</a:t>
            </a:r>
            <a:endParaRPr sz="700" b="0" i="1" u="none" strike="noStrike" cap="none">
              <a:solidFill>
                <a:schemeClr val="dk1"/>
              </a:solidFill>
              <a:latin typeface="Nunito"/>
              <a:ea typeface="Nunito"/>
              <a:cs typeface="Nunito"/>
              <a:sym typeface="Nunito"/>
            </a:endParaRPr>
          </a:p>
        </p:txBody>
      </p:sp>
      <p:sp>
        <p:nvSpPr>
          <p:cNvPr id="76" name="Google Shape;76;p1"/>
          <p:cNvSpPr/>
          <p:nvPr/>
        </p:nvSpPr>
        <p:spPr>
          <a:xfrm>
            <a:off x="1376850" y="3135025"/>
            <a:ext cx="2021100" cy="590400"/>
          </a:xfrm>
          <a:prstGeom prst="rect">
            <a:avLst/>
          </a:prstGeom>
          <a:solidFill>
            <a:srgbClr val="EAD1DC"/>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dk1"/>
                </a:solidFill>
                <a:latin typeface="Nunito"/>
                <a:ea typeface="Nunito"/>
                <a:cs typeface="Nunito"/>
                <a:sym typeface="Nunito"/>
              </a:rPr>
              <a:t>We will Develop and market the FRH hall as a major venue for large scale events eincompassing  local community use, tourism related events, wedding and funeral events.</a:t>
            </a:r>
            <a:endParaRPr sz="700" b="0" i="1" u="none" strike="noStrike" cap="none">
              <a:solidFill>
                <a:schemeClr val="dk1"/>
              </a:solidFill>
              <a:latin typeface="Nunito"/>
              <a:ea typeface="Nunito"/>
              <a:cs typeface="Nunito"/>
              <a:sym typeface="Nunito"/>
            </a:endParaRPr>
          </a:p>
        </p:txBody>
      </p:sp>
      <p:sp>
        <p:nvSpPr>
          <p:cNvPr id="77" name="Google Shape;77;p1"/>
          <p:cNvSpPr/>
          <p:nvPr/>
        </p:nvSpPr>
        <p:spPr>
          <a:xfrm>
            <a:off x="1419700" y="3990725"/>
            <a:ext cx="2021100" cy="768000"/>
          </a:xfrm>
          <a:prstGeom prst="rect">
            <a:avLst/>
          </a:prstGeom>
          <a:solidFill>
            <a:srgbClr val="EAD1DC"/>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dk1"/>
                </a:solidFill>
                <a:latin typeface="Nunito"/>
                <a:ea typeface="Nunito"/>
                <a:cs typeface="Nunito"/>
                <a:sym typeface="Nunito"/>
              </a:rPr>
              <a:t>We will work with our local community wind farms on a recovery support plan that will help the community  to offset the impact of the pandemic as we move forward to the re instigation of the FRH more long term plans  (Business plan review)</a:t>
            </a:r>
            <a:endParaRPr sz="1600" b="0" i="1" u="none" strike="noStrike" cap="none">
              <a:solidFill>
                <a:schemeClr val="dk1"/>
              </a:solidFill>
              <a:latin typeface="Nunito"/>
              <a:ea typeface="Nunito"/>
              <a:cs typeface="Nunito"/>
              <a:sym typeface="Nunito"/>
            </a:endParaRPr>
          </a:p>
        </p:txBody>
      </p:sp>
      <p:sp>
        <p:nvSpPr>
          <p:cNvPr id="60" name="Google Shape;60;p1"/>
          <p:cNvSpPr/>
          <p:nvPr/>
        </p:nvSpPr>
        <p:spPr>
          <a:xfrm>
            <a:off x="6961950" y="838185"/>
            <a:ext cx="2021100" cy="593897"/>
          </a:xfrm>
          <a:prstGeom prst="rect">
            <a:avLst/>
          </a:prstGeom>
          <a:solidFill>
            <a:srgbClr val="D9EAD3"/>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dk1"/>
                </a:solidFill>
                <a:latin typeface="Nunito"/>
                <a:ea typeface="Nunito"/>
                <a:cs typeface="Nunito"/>
                <a:sym typeface="Nunito"/>
              </a:rPr>
              <a:t>Community consultation to feed into an update of the Golspie Community Plan, and a longer-term strategic plan</a:t>
            </a:r>
            <a:endParaRPr sz="1600" b="0" i="1" u="none" strike="noStrike" cap="none">
              <a:solidFill>
                <a:schemeClr val="dk1"/>
              </a:solidFill>
              <a:latin typeface="Nunito"/>
              <a:ea typeface="Nunito"/>
              <a:cs typeface="Nunito"/>
              <a:sym typeface="Nunito"/>
            </a:endParaRPr>
          </a:p>
        </p:txBody>
      </p:sp>
      <p:sp>
        <p:nvSpPr>
          <p:cNvPr id="78" name="Google Shape;78;p1"/>
          <p:cNvSpPr/>
          <p:nvPr/>
        </p:nvSpPr>
        <p:spPr>
          <a:xfrm>
            <a:off x="6871200" y="2459631"/>
            <a:ext cx="2021100" cy="810324"/>
          </a:xfrm>
          <a:prstGeom prst="rect">
            <a:avLst/>
          </a:prstGeom>
          <a:solidFill>
            <a:srgbClr val="C9DAF8"/>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dk1"/>
                </a:solidFill>
                <a:latin typeface="Nunito"/>
                <a:ea typeface="Nunito"/>
                <a:cs typeface="Nunito"/>
                <a:sym typeface="Nunito"/>
              </a:rPr>
              <a:t>We will engage the community in 2022 in a review of current services with  an online and hard copy questionnaire  which will be developed ensuring we have captured the views of the community before setting a longer term strategic plan for our future aspirations. </a:t>
            </a:r>
            <a:endParaRPr/>
          </a:p>
        </p:txBody>
      </p:sp>
      <p:sp>
        <p:nvSpPr>
          <p:cNvPr id="79" name="Google Shape;79;p1"/>
          <p:cNvSpPr/>
          <p:nvPr/>
        </p:nvSpPr>
        <p:spPr>
          <a:xfrm>
            <a:off x="6865024" y="3354841"/>
            <a:ext cx="2021100" cy="867905"/>
          </a:xfrm>
          <a:prstGeom prst="rect">
            <a:avLst/>
          </a:prstGeom>
          <a:solidFill>
            <a:srgbClr val="C9DAF8"/>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dk1"/>
                </a:solidFill>
                <a:latin typeface="Nunito"/>
                <a:ea typeface="Nunito"/>
                <a:cs typeface="Nunito"/>
                <a:sym typeface="Nunito"/>
              </a:rPr>
              <a:t>We will work closely and in partnership with other organisations where  appropriate to pool our resources to maximise our capacity and efficiency, this will include prriortising issues highligthed in the GG Tourism Strategy plan, seeking funding   to support actions contained within the long term plan</a:t>
            </a:r>
            <a:endParaRPr sz="700" b="0" i="1" u="none" strike="noStrike" cap="none">
              <a:solidFill>
                <a:schemeClr val="dk1"/>
              </a:solidFill>
              <a:latin typeface="Nunito"/>
              <a:ea typeface="Nunito"/>
              <a:cs typeface="Nunito"/>
              <a:sym typeface="Nunito"/>
            </a:endParaRPr>
          </a:p>
        </p:txBody>
      </p:sp>
      <p:sp>
        <p:nvSpPr>
          <p:cNvPr id="80" name="Google Shape;80;p1"/>
          <p:cNvSpPr/>
          <p:nvPr/>
        </p:nvSpPr>
        <p:spPr>
          <a:xfrm>
            <a:off x="6881175" y="4315125"/>
            <a:ext cx="2021100" cy="720700"/>
          </a:xfrm>
          <a:prstGeom prst="rect">
            <a:avLst/>
          </a:prstGeom>
          <a:solidFill>
            <a:srgbClr val="C9DAF8"/>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dk1"/>
                </a:solidFill>
                <a:latin typeface="Nunito"/>
                <a:ea typeface="Nunito"/>
                <a:cs typeface="Nunito"/>
                <a:sym typeface="Nunito"/>
              </a:rPr>
              <a:t>We will  continue to develop Strong relationships with the community through the use of social media, newsletters , local engagement events and updating our website</a:t>
            </a:r>
            <a:endParaRPr sz="700" b="0" i="1" u="none" strike="noStrike" cap="none">
              <a:solidFill>
                <a:schemeClr val="dk1"/>
              </a:solidFill>
              <a:latin typeface="Nunito"/>
              <a:ea typeface="Nunito"/>
              <a:cs typeface="Nunito"/>
              <a:sym typeface="Nunito"/>
            </a:endParaRPr>
          </a:p>
        </p:txBody>
      </p:sp>
      <p:sp>
        <p:nvSpPr>
          <p:cNvPr id="81" name="Google Shape;81;p1"/>
          <p:cNvSpPr txBox="1"/>
          <p:nvPr/>
        </p:nvSpPr>
        <p:spPr>
          <a:xfrm>
            <a:off x="4296350" y="329500"/>
            <a:ext cx="1719300" cy="353913"/>
          </a:xfrm>
          <a:prstGeom prst="rect">
            <a:avLst/>
          </a:prstGeom>
          <a:solidFill>
            <a:srgbClr val="0B5394"/>
          </a:solidFill>
          <a:ln w="9525" cap="flat" cmpd="sng">
            <a:solidFill>
              <a:srgbClr val="D9EAD3"/>
            </a:solidFill>
            <a:prstDash val="solid"/>
            <a:round/>
            <a:headEnd type="none" w="sm" len="sm"/>
            <a:tailEnd type="none" w="sm" len="sm"/>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100"/>
              <a:buFont typeface="Arial"/>
              <a:buNone/>
            </a:pPr>
            <a:r>
              <a:rPr lang="en" sz="1100" b="0" i="0" u="none" strike="noStrike" cap="none">
                <a:solidFill>
                  <a:schemeClr val="lt1"/>
                </a:solidFill>
                <a:latin typeface="Nunito"/>
                <a:ea typeface="Nunito"/>
                <a:cs typeface="Nunito"/>
                <a:sym typeface="Nunito"/>
              </a:rPr>
              <a:t>Strategic Objectives </a:t>
            </a:r>
            <a:endParaRPr sz="1100" b="0" i="0" u="none" strike="noStrike" cap="none">
              <a:solidFill>
                <a:schemeClr val="lt1"/>
              </a:solidFill>
              <a:latin typeface="Nunito"/>
              <a:ea typeface="Nunito"/>
              <a:cs typeface="Nunito"/>
              <a:sym typeface="Nunito"/>
            </a:endParaRPr>
          </a:p>
        </p:txBody>
      </p:sp>
      <p:sp>
        <p:nvSpPr>
          <p:cNvPr id="82" name="Google Shape;82;p1"/>
          <p:cNvSpPr txBox="1"/>
          <p:nvPr/>
        </p:nvSpPr>
        <p:spPr>
          <a:xfrm>
            <a:off x="4574150" y="878125"/>
            <a:ext cx="1157400" cy="354000"/>
          </a:xfrm>
          <a:prstGeom prst="rect">
            <a:avLst/>
          </a:prstGeom>
          <a:solidFill>
            <a:srgbClr val="0B5394"/>
          </a:solidFill>
          <a:ln w="9525" cap="flat" cmpd="sng">
            <a:solidFill>
              <a:srgbClr val="D9EAD3"/>
            </a:solidFill>
            <a:prstDash val="solid"/>
            <a:round/>
            <a:headEnd type="none" w="sm" len="sm"/>
            <a:tailEnd type="none" w="sm" len="sm"/>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 sz="1100" b="0" i="0" u="none" strike="noStrike" cap="none">
                <a:solidFill>
                  <a:schemeClr val="lt1"/>
                </a:solidFill>
                <a:latin typeface="Nunito"/>
                <a:ea typeface="Nunito"/>
                <a:cs typeface="Nunito"/>
                <a:sym typeface="Nunito"/>
              </a:rPr>
              <a:t>Strategic goals</a:t>
            </a:r>
            <a:endParaRPr sz="1100" b="0" i="0" u="none" strike="noStrike" cap="none">
              <a:solidFill>
                <a:schemeClr val="lt1"/>
              </a:solidFill>
              <a:latin typeface="Nunito"/>
              <a:ea typeface="Nunito"/>
              <a:cs typeface="Nunito"/>
              <a:sym typeface="Nunito"/>
            </a:endParaRPr>
          </a:p>
        </p:txBody>
      </p:sp>
      <p:sp>
        <p:nvSpPr>
          <p:cNvPr id="83" name="Google Shape;83;p1"/>
          <p:cNvSpPr txBox="1"/>
          <p:nvPr/>
        </p:nvSpPr>
        <p:spPr>
          <a:xfrm>
            <a:off x="81950" y="87325"/>
            <a:ext cx="1180200" cy="1031400"/>
          </a:xfrm>
          <a:prstGeom prst="rect">
            <a:avLst/>
          </a:prstGeom>
          <a:solidFill>
            <a:srgbClr val="0B5394"/>
          </a:solid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100"/>
              <a:buFont typeface="Arial"/>
              <a:buNone/>
            </a:pPr>
            <a:r>
              <a:rPr lang="en" sz="1100" b="1" i="0" u="none" strike="noStrike" cap="none">
                <a:solidFill>
                  <a:schemeClr val="lt1"/>
                </a:solidFill>
                <a:latin typeface="Nunito"/>
                <a:ea typeface="Nunito"/>
                <a:cs typeface="Nunito"/>
                <a:sym typeface="Nunito"/>
              </a:rPr>
              <a:t>GO GOLSPIE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100"/>
              <a:buFont typeface="Arial"/>
              <a:buNone/>
            </a:pPr>
            <a:endParaRPr sz="1100" b="1" i="0" u="none" strike="noStrike" cap="none">
              <a:solidFill>
                <a:schemeClr val="lt1"/>
              </a:solidFill>
              <a:latin typeface="Nunito"/>
              <a:ea typeface="Nunito"/>
              <a:cs typeface="Nunito"/>
              <a:sym typeface="Nunito"/>
            </a:endParaRPr>
          </a:p>
          <a:p>
            <a:pPr marL="0" marR="0" lvl="0" indent="0" algn="ctr" rtl="0">
              <a:lnSpc>
                <a:spcPct val="100000"/>
              </a:lnSpc>
              <a:spcBef>
                <a:spcPts val="0"/>
              </a:spcBef>
              <a:spcAft>
                <a:spcPts val="0"/>
              </a:spcAft>
              <a:buClr>
                <a:srgbClr val="000000"/>
              </a:buClr>
              <a:buSzPts val="1100"/>
              <a:buFont typeface="Arial"/>
              <a:buNone/>
            </a:pPr>
            <a:r>
              <a:rPr lang="en" sz="1100" b="1" i="0" u="none" strike="noStrike" cap="none">
                <a:solidFill>
                  <a:schemeClr val="lt1"/>
                </a:solidFill>
                <a:latin typeface="Nunito"/>
                <a:ea typeface="Nunito"/>
                <a:cs typeface="Nunito"/>
                <a:sym typeface="Nunito"/>
              </a:rPr>
              <a:t>Short Term Strategy 2022/2023</a:t>
            </a:r>
            <a:endParaRPr sz="1100" b="1" i="0" u="none" strike="noStrike" cap="none">
              <a:solidFill>
                <a:schemeClr val="lt1"/>
              </a:solidFill>
              <a:latin typeface="Nunito"/>
              <a:ea typeface="Nunito"/>
              <a:cs typeface="Nunito"/>
              <a:sym typeface="Nunito"/>
            </a:endParaRPr>
          </a:p>
        </p:txBody>
      </p:sp>
      <p:sp>
        <p:nvSpPr>
          <p:cNvPr id="84" name="Google Shape;84;p1"/>
          <p:cNvSpPr txBox="1"/>
          <p:nvPr/>
        </p:nvSpPr>
        <p:spPr>
          <a:xfrm>
            <a:off x="93525" y="1310474"/>
            <a:ext cx="1161300" cy="2555100"/>
          </a:xfrm>
          <a:prstGeom prst="rect">
            <a:avLst/>
          </a:prstGeom>
          <a:solidFill>
            <a:srgbClr val="0B5394"/>
          </a:solid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100"/>
              <a:buFont typeface="Arial"/>
              <a:buNone/>
            </a:pPr>
            <a:r>
              <a:rPr lang="en" sz="1100" b="1" i="0" u="none" strike="noStrike" cap="none">
                <a:solidFill>
                  <a:schemeClr val="lt1"/>
                </a:solidFill>
                <a:latin typeface="Nunito"/>
                <a:ea typeface="Nunito"/>
                <a:cs typeface="Nunito"/>
                <a:sym typeface="Nunito"/>
              </a:rPr>
              <a:t>We will…..</a:t>
            </a:r>
            <a:endParaRPr sz="1100" b="1" i="0" u="none" strike="noStrike" cap="none">
              <a:solidFill>
                <a:schemeClr val="lt1"/>
              </a:solidFill>
              <a:latin typeface="Nunito"/>
              <a:ea typeface="Nunito"/>
              <a:cs typeface="Nunito"/>
              <a:sym typeface="Nunito"/>
            </a:endParaRPr>
          </a:p>
          <a:p>
            <a:pPr marL="0" marR="0" lvl="0" indent="0" algn="ctr" rtl="0">
              <a:lnSpc>
                <a:spcPct val="100000"/>
              </a:lnSpc>
              <a:spcBef>
                <a:spcPts val="0"/>
              </a:spcBef>
              <a:spcAft>
                <a:spcPts val="0"/>
              </a:spcAft>
              <a:buClr>
                <a:srgbClr val="000000"/>
              </a:buClr>
              <a:buSzPts val="1100"/>
              <a:buFont typeface="Arial"/>
              <a:buNone/>
            </a:pPr>
            <a:endParaRPr sz="1100" b="1" i="1" u="none" strike="noStrike" cap="none">
              <a:solidFill>
                <a:schemeClr val="lt1"/>
              </a:solidFill>
              <a:latin typeface="Nunito"/>
              <a:ea typeface="Nunito"/>
              <a:cs typeface="Nunito"/>
              <a:sym typeface="Nunito"/>
            </a:endParaRPr>
          </a:p>
          <a:p>
            <a:pPr marL="0" marR="0" lvl="0" indent="0" algn="ctr" rtl="0">
              <a:lnSpc>
                <a:spcPct val="100000"/>
              </a:lnSpc>
              <a:spcBef>
                <a:spcPts val="0"/>
              </a:spcBef>
              <a:spcAft>
                <a:spcPts val="0"/>
              </a:spcAft>
              <a:buClr>
                <a:srgbClr val="000000"/>
              </a:buClr>
              <a:buSzPts val="1100"/>
              <a:buFont typeface="Arial"/>
              <a:buNone/>
            </a:pPr>
            <a:r>
              <a:rPr lang="en" sz="1100" b="0" i="1" u="none" strike="noStrike" cap="none">
                <a:solidFill>
                  <a:schemeClr val="lt1"/>
                </a:solidFill>
                <a:latin typeface="Nunito"/>
                <a:ea typeface="Nunito"/>
                <a:cs typeface="Nunito"/>
                <a:sym typeface="Nunito"/>
              </a:rPr>
              <a:t>STIMULATE ECONOMIC GROWTH AND SOCIAL ACTIVITIES, MAKING GOLSPIE A MORE ATTRACTIVE PLACE TO LIVE AND WORK </a:t>
            </a:r>
            <a:endParaRPr sz="1100" b="0" i="1" u="none" strike="noStrike" cap="none">
              <a:solidFill>
                <a:schemeClr val="lt1"/>
              </a:solidFill>
              <a:latin typeface="Nunito"/>
              <a:ea typeface="Nunito"/>
              <a:cs typeface="Nunito"/>
              <a:sym typeface="Nunito"/>
            </a:endParaRPr>
          </a:p>
        </p:txBody>
      </p:sp>
      <p:sp>
        <p:nvSpPr>
          <p:cNvPr id="85" name="Google Shape;85;p1"/>
          <p:cNvSpPr/>
          <p:nvPr/>
        </p:nvSpPr>
        <p:spPr>
          <a:xfrm>
            <a:off x="6939075" y="1490893"/>
            <a:ext cx="2021100" cy="837632"/>
          </a:xfrm>
          <a:prstGeom prst="rect">
            <a:avLst/>
          </a:prstGeom>
          <a:solidFill>
            <a:srgbClr val="D9EAD3"/>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dk1"/>
                </a:solidFill>
                <a:latin typeface="Nunito"/>
                <a:ea typeface="Nunito"/>
                <a:cs typeface="Nunito"/>
                <a:sym typeface="Nunito"/>
              </a:rPr>
              <a:t>We will undertake Community engagement and consultation to decide the best option which we will then take forwards working closely with other interested organisations and agencies, local and national.</a:t>
            </a:r>
            <a:endParaRPr sz="1600" b="0" i="1" u="none" strike="noStrike" cap="none">
              <a:solidFill>
                <a:schemeClr val="dk1"/>
              </a:solidFill>
              <a:latin typeface="Nunito"/>
              <a:ea typeface="Nunito"/>
              <a:cs typeface="Nunito"/>
              <a:sym typeface="Nuni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cxnSp>
        <p:nvCxnSpPr>
          <p:cNvPr id="90" name="Google Shape;90;g1090209a6c8_0_33"/>
          <p:cNvCxnSpPr/>
          <p:nvPr/>
        </p:nvCxnSpPr>
        <p:spPr>
          <a:xfrm rot="10800000">
            <a:off x="-3493275" y="911100"/>
            <a:ext cx="963300" cy="3756300"/>
          </a:xfrm>
          <a:prstGeom prst="straightConnector1">
            <a:avLst/>
          </a:prstGeom>
          <a:noFill/>
          <a:ln w="9525" cap="flat" cmpd="sng">
            <a:solidFill>
              <a:srgbClr val="B6D7A8"/>
            </a:solidFill>
            <a:prstDash val="solid"/>
            <a:round/>
            <a:headEnd type="none" w="sm" len="sm"/>
            <a:tailEnd type="none" w="sm" len="sm"/>
          </a:ln>
        </p:spPr>
      </p:cxnSp>
      <p:cxnSp>
        <p:nvCxnSpPr>
          <p:cNvPr id="91" name="Google Shape;91;g1090209a6c8_0_33"/>
          <p:cNvCxnSpPr/>
          <p:nvPr/>
        </p:nvCxnSpPr>
        <p:spPr>
          <a:xfrm rot="10800000">
            <a:off x="-3446100" y="900500"/>
            <a:ext cx="926100" cy="2967300"/>
          </a:xfrm>
          <a:prstGeom prst="straightConnector1">
            <a:avLst/>
          </a:prstGeom>
          <a:noFill/>
          <a:ln w="9525" cap="flat" cmpd="sng">
            <a:solidFill>
              <a:srgbClr val="B6D7A8"/>
            </a:solidFill>
            <a:prstDash val="solid"/>
            <a:round/>
            <a:headEnd type="none" w="sm" len="sm"/>
            <a:tailEnd type="none" w="sm" len="sm"/>
          </a:ln>
        </p:spPr>
      </p:cxnSp>
      <p:cxnSp>
        <p:nvCxnSpPr>
          <p:cNvPr id="92" name="Google Shape;92;g1090209a6c8_0_33"/>
          <p:cNvCxnSpPr/>
          <p:nvPr/>
        </p:nvCxnSpPr>
        <p:spPr>
          <a:xfrm rot="10800000">
            <a:off x="-3382950" y="900475"/>
            <a:ext cx="857700" cy="2104500"/>
          </a:xfrm>
          <a:prstGeom prst="straightConnector1">
            <a:avLst/>
          </a:prstGeom>
          <a:noFill/>
          <a:ln w="9525" cap="flat" cmpd="sng">
            <a:solidFill>
              <a:srgbClr val="B6D7A8"/>
            </a:solidFill>
            <a:prstDash val="solid"/>
            <a:round/>
            <a:headEnd type="none" w="sm" len="sm"/>
            <a:tailEnd type="none" w="sm" len="sm"/>
          </a:ln>
        </p:spPr>
      </p:cxnSp>
      <p:cxnSp>
        <p:nvCxnSpPr>
          <p:cNvPr id="93" name="Google Shape;93;g1090209a6c8_0_33"/>
          <p:cNvCxnSpPr/>
          <p:nvPr/>
        </p:nvCxnSpPr>
        <p:spPr>
          <a:xfrm rot="10800000">
            <a:off x="-3377525" y="847875"/>
            <a:ext cx="862800" cy="636600"/>
          </a:xfrm>
          <a:prstGeom prst="straightConnector1">
            <a:avLst/>
          </a:prstGeom>
          <a:noFill/>
          <a:ln w="9525" cap="flat" cmpd="sng">
            <a:solidFill>
              <a:srgbClr val="B6D7A8"/>
            </a:solidFill>
            <a:prstDash val="solid"/>
            <a:round/>
            <a:headEnd type="none" w="sm" len="sm"/>
            <a:tailEnd type="none" w="sm" len="sm"/>
          </a:ln>
        </p:spPr>
      </p:cxnSp>
      <p:cxnSp>
        <p:nvCxnSpPr>
          <p:cNvPr id="94" name="Google Shape;94;g1090209a6c8_0_33"/>
          <p:cNvCxnSpPr/>
          <p:nvPr/>
        </p:nvCxnSpPr>
        <p:spPr>
          <a:xfrm rot="10800000" flipH="1">
            <a:off x="-5949875" y="905800"/>
            <a:ext cx="894000" cy="2318400"/>
          </a:xfrm>
          <a:prstGeom prst="straightConnector1">
            <a:avLst/>
          </a:prstGeom>
          <a:noFill/>
          <a:ln w="9525" cap="flat" cmpd="sng">
            <a:solidFill>
              <a:srgbClr val="B6D7A8"/>
            </a:solidFill>
            <a:prstDash val="solid"/>
            <a:round/>
            <a:headEnd type="none" w="sm" len="sm"/>
            <a:tailEnd type="none" w="sm" len="sm"/>
          </a:ln>
        </p:spPr>
      </p:cxnSp>
      <p:cxnSp>
        <p:nvCxnSpPr>
          <p:cNvPr id="95" name="Google Shape;95;g1090209a6c8_0_33"/>
          <p:cNvCxnSpPr/>
          <p:nvPr/>
        </p:nvCxnSpPr>
        <p:spPr>
          <a:xfrm rot="10800000" flipH="1">
            <a:off x="-5949875" y="905800"/>
            <a:ext cx="857100" cy="1357800"/>
          </a:xfrm>
          <a:prstGeom prst="straightConnector1">
            <a:avLst/>
          </a:prstGeom>
          <a:noFill/>
          <a:ln w="9525" cap="flat" cmpd="sng">
            <a:solidFill>
              <a:srgbClr val="B6D7A8"/>
            </a:solidFill>
            <a:prstDash val="solid"/>
            <a:round/>
            <a:headEnd type="none" w="sm" len="sm"/>
            <a:tailEnd type="none" w="sm" len="sm"/>
          </a:ln>
        </p:spPr>
      </p:cxnSp>
      <p:cxnSp>
        <p:nvCxnSpPr>
          <p:cNvPr id="96" name="Google Shape;96;g1090209a6c8_0_33"/>
          <p:cNvCxnSpPr/>
          <p:nvPr/>
        </p:nvCxnSpPr>
        <p:spPr>
          <a:xfrm rot="10800000" flipH="1">
            <a:off x="-5939325" y="889825"/>
            <a:ext cx="825600" cy="845400"/>
          </a:xfrm>
          <a:prstGeom prst="straightConnector1">
            <a:avLst/>
          </a:prstGeom>
          <a:noFill/>
          <a:ln w="9525" cap="flat" cmpd="sng">
            <a:solidFill>
              <a:srgbClr val="B6D7A8"/>
            </a:solidFill>
            <a:prstDash val="solid"/>
            <a:round/>
            <a:headEnd type="none" w="sm" len="sm"/>
            <a:tailEnd type="none" w="sm" len="sm"/>
          </a:ln>
        </p:spPr>
      </p:cxnSp>
      <p:cxnSp>
        <p:nvCxnSpPr>
          <p:cNvPr id="97" name="Google Shape;97;g1090209a6c8_0_33"/>
          <p:cNvCxnSpPr/>
          <p:nvPr/>
        </p:nvCxnSpPr>
        <p:spPr>
          <a:xfrm rot="10800000" flipH="1">
            <a:off x="-5953500" y="834175"/>
            <a:ext cx="841800" cy="105000"/>
          </a:xfrm>
          <a:prstGeom prst="straightConnector1">
            <a:avLst/>
          </a:prstGeom>
          <a:noFill/>
          <a:ln w="9525" cap="flat" cmpd="sng">
            <a:solidFill>
              <a:srgbClr val="B6D7A8"/>
            </a:solidFill>
            <a:prstDash val="solid"/>
            <a:round/>
            <a:headEnd type="none" w="sm" len="sm"/>
            <a:tailEnd type="none" w="sm" len="sm"/>
          </a:ln>
        </p:spPr>
      </p:cxnSp>
      <p:cxnSp>
        <p:nvCxnSpPr>
          <p:cNvPr id="98" name="Google Shape;98;g1090209a6c8_0_33"/>
          <p:cNvCxnSpPr/>
          <p:nvPr/>
        </p:nvCxnSpPr>
        <p:spPr>
          <a:xfrm rot="10800000" flipH="1">
            <a:off x="-5960375" y="874075"/>
            <a:ext cx="846600" cy="299700"/>
          </a:xfrm>
          <a:prstGeom prst="straightConnector1">
            <a:avLst/>
          </a:prstGeom>
          <a:noFill/>
          <a:ln w="9525" cap="flat" cmpd="sng">
            <a:solidFill>
              <a:srgbClr val="B6D7A8"/>
            </a:solidFill>
            <a:prstDash val="solid"/>
            <a:round/>
            <a:headEnd type="none" w="sm" len="sm"/>
            <a:tailEnd type="none" w="sm" len="sm"/>
          </a:ln>
        </p:spPr>
      </p:cxnSp>
      <p:cxnSp>
        <p:nvCxnSpPr>
          <p:cNvPr id="99" name="Google Shape;99;g1090209a6c8_0_33"/>
          <p:cNvCxnSpPr/>
          <p:nvPr/>
        </p:nvCxnSpPr>
        <p:spPr>
          <a:xfrm rot="10800000" flipH="1">
            <a:off x="-5949875" y="905600"/>
            <a:ext cx="946500" cy="3304200"/>
          </a:xfrm>
          <a:prstGeom prst="straightConnector1">
            <a:avLst/>
          </a:prstGeom>
          <a:noFill/>
          <a:ln w="9525" cap="flat" cmpd="sng">
            <a:solidFill>
              <a:srgbClr val="B6D7A8"/>
            </a:solidFill>
            <a:prstDash val="solid"/>
            <a:round/>
            <a:headEnd type="none" w="sm" len="sm"/>
            <a:tailEnd type="none" w="sm" len="sm"/>
          </a:ln>
        </p:spPr>
      </p:cxnSp>
      <p:sp>
        <p:nvSpPr>
          <p:cNvPr id="100" name="Google Shape;100;g1090209a6c8_0_33"/>
          <p:cNvSpPr/>
          <p:nvPr/>
        </p:nvSpPr>
        <p:spPr>
          <a:xfrm>
            <a:off x="2013350" y="511442"/>
            <a:ext cx="1624500" cy="662400"/>
          </a:xfrm>
          <a:prstGeom prst="rect">
            <a:avLst/>
          </a:prstGeom>
          <a:solidFill>
            <a:srgbClr val="FCE5CD"/>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 sz="1200" b="1" i="0" u="sng" strike="noStrike" cap="none">
                <a:solidFill>
                  <a:schemeClr val="dk1"/>
                </a:solidFill>
                <a:latin typeface="Nunito"/>
                <a:ea typeface="Nunito"/>
                <a:cs typeface="Nunito"/>
                <a:sym typeface="Nunito"/>
              </a:rPr>
              <a:t>Deliver</a:t>
            </a:r>
            <a:r>
              <a:rPr lang="en" sz="1000" b="1" i="0" u="none" strike="noStrike" cap="none">
                <a:solidFill>
                  <a:schemeClr val="dk1"/>
                </a:solidFill>
                <a:latin typeface="Nunito"/>
                <a:ea typeface="Nunito"/>
                <a:cs typeface="Nunito"/>
                <a:sym typeface="Nunito"/>
              </a:rPr>
              <a:t> </a:t>
            </a:r>
            <a:r>
              <a:rPr lang="en" sz="1000" b="0" i="0" u="none" strike="noStrike" cap="none">
                <a:solidFill>
                  <a:schemeClr val="dk1"/>
                </a:solidFill>
                <a:latin typeface="Nunito"/>
                <a:ea typeface="Nunito"/>
                <a:cs typeface="Nunito"/>
                <a:sym typeface="Nunito"/>
              </a:rPr>
              <a:t>the YMCA refurbishment project</a:t>
            </a:r>
            <a:endParaRPr sz="1000" b="0" i="0" u="none" strike="noStrike" cap="none">
              <a:solidFill>
                <a:schemeClr val="dk1"/>
              </a:solidFill>
              <a:latin typeface="Nunito"/>
              <a:ea typeface="Nunito"/>
              <a:cs typeface="Nunito"/>
              <a:sym typeface="Nunito"/>
            </a:endParaRPr>
          </a:p>
          <a:p>
            <a:pPr marL="0" marR="0" lvl="0" indent="0" algn="l" rtl="0">
              <a:lnSpc>
                <a:spcPct val="100000"/>
              </a:lnSpc>
              <a:spcBef>
                <a:spcPts val="0"/>
              </a:spcBef>
              <a:spcAft>
                <a:spcPts val="0"/>
              </a:spcAft>
              <a:buClr>
                <a:srgbClr val="000000"/>
              </a:buClr>
              <a:buSzPts val="1200"/>
              <a:buFont typeface="Arial"/>
              <a:buNone/>
            </a:pPr>
            <a:endParaRPr sz="1000" b="0" i="0" u="none" strike="noStrike" cap="none">
              <a:solidFill>
                <a:schemeClr val="dk1"/>
              </a:solidFill>
              <a:latin typeface="Nunito"/>
              <a:ea typeface="Nunito"/>
              <a:cs typeface="Nunito"/>
              <a:sym typeface="Nunito"/>
            </a:endParaRPr>
          </a:p>
        </p:txBody>
      </p:sp>
      <p:sp>
        <p:nvSpPr>
          <p:cNvPr id="101" name="Google Shape;101;g1090209a6c8_0_33"/>
          <p:cNvSpPr/>
          <p:nvPr/>
        </p:nvSpPr>
        <p:spPr>
          <a:xfrm>
            <a:off x="2013400" y="1254950"/>
            <a:ext cx="1624500" cy="731400"/>
          </a:xfrm>
          <a:prstGeom prst="rect">
            <a:avLst/>
          </a:prstGeom>
          <a:solidFill>
            <a:srgbClr val="D9EAD3"/>
          </a:solidFill>
          <a:ln w="9525" cap="flat" cmpd="sng">
            <a:solidFill>
              <a:srgbClr val="B6D7A8"/>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200"/>
              <a:buFont typeface="Arial"/>
              <a:buNone/>
            </a:pPr>
            <a:r>
              <a:rPr lang="en" sz="1200" b="1" i="0" u="sng" strike="noStrike" cap="none">
                <a:solidFill>
                  <a:schemeClr val="dk1"/>
                </a:solidFill>
                <a:latin typeface="Nunito"/>
                <a:ea typeface="Nunito"/>
                <a:cs typeface="Nunito"/>
                <a:sym typeface="Nunito"/>
              </a:rPr>
              <a:t>Develop</a:t>
            </a:r>
            <a:r>
              <a:rPr lang="en" sz="1200" b="1" i="0" u="none" strike="noStrike" cap="none">
                <a:solidFill>
                  <a:schemeClr val="dk1"/>
                </a:solidFill>
                <a:latin typeface="Nunito"/>
                <a:ea typeface="Nunito"/>
                <a:cs typeface="Nunito"/>
                <a:sym typeface="Nunito"/>
              </a:rPr>
              <a:t> </a:t>
            </a:r>
            <a:r>
              <a:rPr lang="en" sz="1000" b="0" i="0" u="none" strike="noStrike" cap="none">
                <a:solidFill>
                  <a:schemeClr val="dk1"/>
                </a:solidFill>
                <a:latin typeface="Nunito"/>
                <a:ea typeface="Nunito"/>
                <a:cs typeface="Nunito"/>
                <a:sym typeface="Nunito"/>
              </a:rPr>
              <a:t>the coastal project to ensure the future  flood defences</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en" sz="1000" b="0" i="0" u="none" strike="noStrike" cap="none">
                <a:solidFill>
                  <a:schemeClr val="dk1"/>
                </a:solidFill>
                <a:latin typeface="Nunito"/>
                <a:ea typeface="Nunito"/>
                <a:cs typeface="Nunito"/>
                <a:sym typeface="Nunito"/>
              </a:rPr>
              <a:t>of the village </a:t>
            </a:r>
            <a:endParaRPr sz="1200" b="1" i="0" u="sng" strike="noStrike" cap="none">
              <a:solidFill>
                <a:schemeClr val="dk1"/>
              </a:solidFill>
              <a:latin typeface="Nunito"/>
              <a:ea typeface="Nunito"/>
              <a:cs typeface="Nunito"/>
              <a:sym typeface="Nunito"/>
            </a:endParaRPr>
          </a:p>
        </p:txBody>
      </p:sp>
      <p:sp>
        <p:nvSpPr>
          <p:cNvPr id="102" name="Google Shape;102;g1090209a6c8_0_33"/>
          <p:cNvSpPr/>
          <p:nvPr/>
        </p:nvSpPr>
        <p:spPr>
          <a:xfrm>
            <a:off x="2030625" y="2028050"/>
            <a:ext cx="1624500" cy="845400"/>
          </a:xfrm>
          <a:prstGeom prst="rect">
            <a:avLst/>
          </a:prstGeom>
          <a:solidFill>
            <a:srgbClr val="F4CCCC"/>
          </a:solidFill>
          <a:ln w="9525" cap="flat" cmpd="sng">
            <a:solidFill>
              <a:srgbClr val="B6D7A8"/>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200"/>
              <a:buFont typeface="Arial"/>
              <a:buNone/>
            </a:pPr>
            <a:r>
              <a:rPr lang="en" sz="1200" b="1" i="0" u="sng" strike="noStrike" cap="none">
                <a:solidFill>
                  <a:schemeClr val="dk1"/>
                </a:solidFill>
                <a:latin typeface="Nunito"/>
                <a:ea typeface="Nunito"/>
                <a:cs typeface="Nunito"/>
                <a:sym typeface="Nunito"/>
              </a:rPr>
              <a:t>Develop</a:t>
            </a:r>
            <a:r>
              <a:rPr lang="en" sz="1000" b="0" i="0" u="none" strike="noStrike" cap="none">
                <a:solidFill>
                  <a:schemeClr val="dk1"/>
                </a:solidFill>
                <a:latin typeface="Nunito"/>
                <a:ea typeface="Nunito"/>
                <a:cs typeface="Nunito"/>
                <a:sym typeface="Nunito"/>
              </a:rPr>
              <a:t> the Fountain Road Hall building to support long term sustainability </a:t>
            </a:r>
            <a:endParaRPr sz="1200" b="0" i="0" u="none" strike="noStrike" cap="none">
              <a:solidFill>
                <a:srgbClr val="000000"/>
              </a:solidFill>
              <a:latin typeface="Nunito"/>
              <a:ea typeface="Nunito"/>
              <a:cs typeface="Nunito"/>
              <a:sym typeface="Nunito"/>
            </a:endParaRPr>
          </a:p>
        </p:txBody>
      </p:sp>
      <p:sp>
        <p:nvSpPr>
          <p:cNvPr id="103" name="Google Shape;103;g1090209a6c8_0_33"/>
          <p:cNvSpPr/>
          <p:nvPr/>
        </p:nvSpPr>
        <p:spPr>
          <a:xfrm>
            <a:off x="2013350" y="2959525"/>
            <a:ext cx="1624500" cy="845400"/>
          </a:xfrm>
          <a:prstGeom prst="rect">
            <a:avLst/>
          </a:prstGeom>
          <a:solidFill>
            <a:srgbClr val="C9DAF8"/>
          </a:solidFill>
          <a:ln w="9525" cap="flat" cmpd="sng">
            <a:solidFill>
              <a:srgbClr val="B6D7A8"/>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200"/>
              <a:buFont typeface="Arial"/>
              <a:buNone/>
            </a:pPr>
            <a:r>
              <a:rPr lang="en" sz="1200" b="1" i="0" u="sng" strike="noStrike" cap="none">
                <a:solidFill>
                  <a:schemeClr val="dk1"/>
                </a:solidFill>
                <a:latin typeface="Nunito"/>
                <a:ea typeface="Nunito"/>
                <a:cs typeface="Nunito"/>
                <a:sym typeface="Nunito"/>
              </a:rPr>
              <a:t>Develop</a:t>
            </a:r>
            <a:r>
              <a:rPr lang="en" sz="1000" b="0" i="0" u="none" strike="noStrike" cap="none">
                <a:solidFill>
                  <a:schemeClr val="dk1"/>
                </a:solidFill>
                <a:latin typeface="Nunito"/>
                <a:ea typeface="Nunito"/>
                <a:cs typeface="Nunito"/>
                <a:sym typeface="Nunito"/>
              </a:rPr>
              <a:t> our knowledge of local needs to help inform the strategic direction of the charity</a:t>
            </a:r>
            <a:endParaRPr sz="1200" b="0" i="0" u="none" strike="noStrike" cap="none">
              <a:solidFill>
                <a:srgbClr val="000000"/>
              </a:solidFill>
              <a:latin typeface="Nunito"/>
              <a:ea typeface="Nunito"/>
              <a:cs typeface="Nunito"/>
              <a:sym typeface="Nunito"/>
            </a:endParaRPr>
          </a:p>
        </p:txBody>
      </p:sp>
      <p:sp>
        <p:nvSpPr>
          <p:cNvPr id="104" name="Google Shape;104;g1090209a6c8_0_33"/>
          <p:cNvSpPr/>
          <p:nvPr/>
        </p:nvSpPr>
        <p:spPr>
          <a:xfrm>
            <a:off x="-7981475" y="642700"/>
            <a:ext cx="2021100" cy="454500"/>
          </a:xfrm>
          <a:prstGeom prst="rect">
            <a:avLst/>
          </a:prstGeom>
          <a:solidFill>
            <a:srgbClr val="E69138"/>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lt1"/>
                </a:solidFill>
                <a:latin typeface="Nunito"/>
                <a:ea typeface="Nunito"/>
                <a:cs typeface="Nunito"/>
                <a:sym typeface="Nunito"/>
              </a:rPr>
              <a:t>We will Develop a wider range of flexible online training to support people who may experience anxiety,  pain , depression or stress</a:t>
            </a:r>
            <a:endParaRPr sz="700" b="0" i="1" u="none" strike="noStrike" cap="none">
              <a:solidFill>
                <a:schemeClr val="lt1"/>
              </a:solidFill>
              <a:latin typeface="Nunito"/>
              <a:ea typeface="Nunito"/>
              <a:cs typeface="Nunito"/>
              <a:sym typeface="Nunito"/>
            </a:endParaRPr>
          </a:p>
        </p:txBody>
      </p:sp>
      <p:sp>
        <p:nvSpPr>
          <p:cNvPr id="105" name="Google Shape;105;g1090209a6c8_0_33"/>
          <p:cNvSpPr/>
          <p:nvPr/>
        </p:nvSpPr>
        <p:spPr>
          <a:xfrm>
            <a:off x="-7981475" y="1173786"/>
            <a:ext cx="2021100" cy="420900"/>
          </a:xfrm>
          <a:prstGeom prst="rect">
            <a:avLst/>
          </a:prstGeom>
          <a:solidFill>
            <a:srgbClr val="E69138"/>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lt1"/>
                </a:solidFill>
                <a:latin typeface="Nunito"/>
                <a:ea typeface="Nunito"/>
                <a:cs typeface="Nunito"/>
                <a:sym typeface="Nunito"/>
              </a:rPr>
              <a:t>We will Increase accessibility for those living in rurally isolated areas to ensure  participation in mindfulness courses via digital means </a:t>
            </a:r>
            <a:endParaRPr sz="700" b="0" i="1" u="none" strike="noStrike" cap="none">
              <a:solidFill>
                <a:schemeClr val="lt1"/>
              </a:solidFill>
              <a:latin typeface="Nunito"/>
              <a:ea typeface="Nunito"/>
              <a:cs typeface="Nunito"/>
              <a:sym typeface="Nunito"/>
            </a:endParaRPr>
          </a:p>
        </p:txBody>
      </p:sp>
      <p:sp>
        <p:nvSpPr>
          <p:cNvPr id="106" name="Google Shape;106;g1090209a6c8_0_33"/>
          <p:cNvSpPr/>
          <p:nvPr/>
        </p:nvSpPr>
        <p:spPr>
          <a:xfrm>
            <a:off x="-7960425" y="1724650"/>
            <a:ext cx="2021100" cy="356400"/>
          </a:xfrm>
          <a:prstGeom prst="rect">
            <a:avLst/>
          </a:prstGeom>
          <a:solidFill>
            <a:srgbClr val="E69138"/>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lt1"/>
                </a:solidFill>
                <a:latin typeface="Nunito"/>
                <a:ea typeface="Nunito"/>
                <a:cs typeface="Nunito"/>
                <a:sym typeface="Nunito"/>
              </a:rPr>
              <a:t>We will Market the charity`s services and extend membership where possible to ensure inclusivity to all</a:t>
            </a:r>
            <a:endParaRPr sz="1600" b="0" i="1" u="none" strike="noStrike" cap="none">
              <a:solidFill>
                <a:schemeClr val="lt1"/>
              </a:solidFill>
              <a:latin typeface="Nunito"/>
              <a:ea typeface="Nunito"/>
              <a:cs typeface="Nunito"/>
              <a:sym typeface="Nunito"/>
            </a:endParaRPr>
          </a:p>
        </p:txBody>
      </p:sp>
      <p:sp>
        <p:nvSpPr>
          <p:cNvPr id="107" name="Google Shape;107;g1090209a6c8_0_33"/>
          <p:cNvSpPr/>
          <p:nvPr/>
        </p:nvSpPr>
        <p:spPr>
          <a:xfrm>
            <a:off x="-7981475" y="2263600"/>
            <a:ext cx="2021100" cy="563400"/>
          </a:xfrm>
          <a:prstGeom prst="rect">
            <a:avLst/>
          </a:prstGeom>
          <a:solidFill>
            <a:srgbClr val="E69138"/>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lt1"/>
                </a:solidFill>
                <a:latin typeface="Nunito"/>
                <a:ea typeface="Nunito"/>
                <a:cs typeface="Nunito"/>
                <a:sym typeface="Nunito"/>
              </a:rPr>
              <a:t>We will Effectively use  a wide variety of media to promote HMG to all, with a strong focus on those who may be experiencing social isolation / loneliness / pain / anxiety / stress / low self-esteem.</a:t>
            </a:r>
            <a:endParaRPr sz="700" b="0" i="1" u="none" strike="noStrike" cap="none">
              <a:solidFill>
                <a:schemeClr val="lt1"/>
              </a:solidFill>
              <a:latin typeface="Nunito"/>
              <a:ea typeface="Nunito"/>
              <a:cs typeface="Nunito"/>
              <a:sym typeface="Nunito"/>
            </a:endParaRPr>
          </a:p>
        </p:txBody>
      </p:sp>
      <p:sp>
        <p:nvSpPr>
          <p:cNvPr id="108" name="Google Shape;108;g1090209a6c8_0_33"/>
          <p:cNvSpPr/>
          <p:nvPr/>
        </p:nvSpPr>
        <p:spPr>
          <a:xfrm>
            <a:off x="3814675" y="2028071"/>
            <a:ext cx="4959900" cy="845400"/>
          </a:xfrm>
          <a:prstGeom prst="rect">
            <a:avLst/>
          </a:prstGeom>
          <a:solidFill>
            <a:srgbClr val="F4CCCC"/>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457200" marR="0" lvl="0" indent="-273050" algn="l" rtl="0">
              <a:lnSpc>
                <a:spcPct val="100000"/>
              </a:lnSpc>
              <a:spcBef>
                <a:spcPts val="0"/>
              </a:spcBef>
              <a:spcAft>
                <a:spcPts val="0"/>
              </a:spcAft>
              <a:buClr>
                <a:srgbClr val="000000"/>
              </a:buClr>
              <a:buSzPts val="700"/>
              <a:buFont typeface="Nunito"/>
              <a:buChar char="●"/>
            </a:pPr>
            <a:r>
              <a:rPr lang="en" sz="700" b="0" i="1" u="none" strike="noStrike" cap="none">
                <a:solidFill>
                  <a:schemeClr val="dk1"/>
                </a:solidFill>
                <a:latin typeface="Nunito"/>
                <a:ea typeface="Nunito"/>
                <a:cs typeface="Nunito"/>
                <a:sym typeface="Nunito"/>
              </a:rPr>
              <a:t>We will look into energy savings measures and ensure we maximise effectively our heating systems for best value.</a:t>
            </a:r>
            <a:endParaRPr sz="700" b="0" i="1" u="none" strike="noStrike" cap="none">
              <a:solidFill>
                <a:schemeClr val="dk1"/>
              </a:solidFill>
              <a:latin typeface="Nunito"/>
              <a:ea typeface="Nunito"/>
              <a:cs typeface="Nunito"/>
              <a:sym typeface="Nunito"/>
            </a:endParaRPr>
          </a:p>
          <a:p>
            <a:pPr marL="457200" marR="0" lvl="0" indent="-273050" algn="l" rtl="0">
              <a:lnSpc>
                <a:spcPct val="100000"/>
              </a:lnSpc>
              <a:spcBef>
                <a:spcPts val="0"/>
              </a:spcBef>
              <a:spcAft>
                <a:spcPts val="0"/>
              </a:spcAft>
              <a:buClr>
                <a:schemeClr val="dk1"/>
              </a:buClr>
              <a:buSzPts val="700"/>
              <a:buFont typeface="Nunito"/>
              <a:buChar char="●"/>
            </a:pPr>
            <a:r>
              <a:rPr lang="en" sz="700" b="0" i="1" u="none" strike="noStrike" cap="none">
                <a:solidFill>
                  <a:schemeClr val="dk1"/>
                </a:solidFill>
                <a:latin typeface="Nunito"/>
                <a:ea typeface="Nunito"/>
                <a:cs typeface="Nunito"/>
                <a:sym typeface="Nunito"/>
              </a:rPr>
              <a:t>We will Develop and market the Fountain Road Hall as a major venue for large scale events eincompasses local community use, tourism related events, wedding and funeral events.</a:t>
            </a:r>
            <a:endParaRPr sz="700" b="0" i="1" u="none" strike="noStrike" cap="none">
              <a:solidFill>
                <a:schemeClr val="dk1"/>
              </a:solidFill>
              <a:latin typeface="Nunito"/>
              <a:ea typeface="Nunito"/>
              <a:cs typeface="Nunito"/>
              <a:sym typeface="Nunito"/>
            </a:endParaRPr>
          </a:p>
          <a:p>
            <a:pPr marL="457200" marR="0" lvl="0" indent="-273050" algn="l" rtl="0">
              <a:lnSpc>
                <a:spcPct val="100000"/>
              </a:lnSpc>
              <a:spcBef>
                <a:spcPts val="0"/>
              </a:spcBef>
              <a:spcAft>
                <a:spcPts val="0"/>
              </a:spcAft>
              <a:buClr>
                <a:schemeClr val="dk1"/>
              </a:buClr>
              <a:buSzPts val="700"/>
              <a:buFont typeface="Nunito"/>
              <a:buChar char="●"/>
            </a:pPr>
            <a:r>
              <a:rPr lang="en" sz="700" b="0" i="1" u="none" strike="noStrike" cap="none">
                <a:solidFill>
                  <a:schemeClr val="dk1"/>
                </a:solidFill>
                <a:latin typeface="Nunito"/>
                <a:ea typeface="Nunito"/>
                <a:cs typeface="Nunito"/>
                <a:sym typeface="Nunito"/>
              </a:rPr>
              <a:t>We will work with our local community wind farms on a recovery support plan that will help the community  to offset the impact of the pandemic as we move forward to the re instigation of the FRH more long term plans  (Business plan review)</a:t>
            </a:r>
            <a:endParaRPr sz="700" b="0" i="1" u="none" strike="noStrike" cap="none">
              <a:solidFill>
                <a:schemeClr val="dk1"/>
              </a:solidFill>
              <a:latin typeface="Nunito"/>
              <a:ea typeface="Nunito"/>
              <a:cs typeface="Nunito"/>
              <a:sym typeface="Nunito"/>
            </a:endParaRPr>
          </a:p>
        </p:txBody>
      </p:sp>
      <p:sp>
        <p:nvSpPr>
          <p:cNvPr id="109" name="Google Shape;109;g1090209a6c8_0_33"/>
          <p:cNvSpPr/>
          <p:nvPr/>
        </p:nvSpPr>
        <p:spPr>
          <a:xfrm>
            <a:off x="3814667" y="1277101"/>
            <a:ext cx="4959900" cy="707100"/>
          </a:xfrm>
          <a:prstGeom prst="rect">
            <a:avLst/>
          </a:prstGeom>
          <a:solidFill>
            <a:srgbClr val="D9EAD3"/>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457200" marR="0" lvl="0" indent="-273050" algn="l" rtl="0">
              <a:lnSpc>
                <a:spcPct val="100000"/>
              </a:lnSpc>
              <a:spcBef>
                <a:spcPts val="0"/>
              </a:spcBef>
              <a:spcAft>
                <a:spcPts val="0"/>
              </a:spcAft>
              <a:buClr>
                <a:schemeClr val="dk1"/>
              </a:buClr>
              <a:buSzPts val="700"/>
              <a:buFont typeface="Nunito"/>
              <a:buChar char="●"/>
            </a:pPr>
            <a:r>
              <a:rPr lang="en" sz="700" b="0" i="1" u="none" strike="noStrike" cap="none">
                <a:solidFill>
                  <a:schemeClr val="dk1"/>
                </a:solidFill>
                <a:latin typeface="Nunito"/>
                <a:ea typeface="Nunito"/>
                <a:cs typeface="Nunito"/>
                <a:sym typeface="Nunito"/>
              </a:rPr>
              <a:t>We will undertake Community engagement and consultation to decide the best option </a:t>
            </a:r>
            <a:endParaRPr/>
          </a:p>
          <a:p>
            <a:pPr marL="457200" marR="0" lvl="0" indent="-273050" algn="l" rtl="0">
              <a:lnSpc>
                <a:spcPct val="100000"/>
              </a:lnSpc>
              <a:spcBef>
                <a:spcPts val="0"/>
              </a:spcBef>
              <a:spcAft>
                <a:spcPts val="0"/>
              </a:spcAft>
              <a:buClr>
                <a:schemeClr val="dk1"/>
              </a:buClr>
              <a:buSzPts val="700"/>
              <a:buFont typeface="Nunito"/>
              <a:buChar char="●"/>
            </a:pPr>
            <a:r>
              <a:rPr lang="en" sz="700" b="0" i="1" u="none" strike="noStrike" cap="none">
                <a:solidFill>
                  <a:schemeClr val="dk1"/>
                </a:solidFill>
                <a:latin typeface="Nunito"/>
                <a:ea typeface="Nunito"/>
                <a:cs typeface="Nunito"/>
                <a:sym typeface="Nunito"/>
              </a:rPr>
              <a:t>We will then take that forwards to secure relevant permissions and funding required.</a:t>
            </a:r>
            <a:endParaRPr/>
          </a:p>
          <a:p>
            <a:pPr marL="457200" marR="0" lvl="0" indent="-273050" algn="l" rtl="0">
              <a:lnSpc>
                <a:spcPct val="100000"/>
              </a:lnSpc>
              <a:spcBef>
                <a:spcPts val="0"/>
              </a:spcBef>
              <a:spcAft>
                <a:spcPts val="0"/>
              </a:spcAft>
              <a:buClr>
                <a:schemeClr val="dk1"/>
              </a:buClr>
              <a:buSzPts val="700"/>
              <a:buFont typeface="Nunito"/>
              <a:buChar char="●"/>
            </a:pPr>
            <a:r>
              <a:rPr lang="en" sz="700" b="0" i="1" u="none" strike="noStrike" cap="none">
                <a:solidFill>
                  <a:schemeClr val="dk1"/>
                </a:solidFill>
                <a:latin typeface="Nunito"/>
                <a:ea typeface="Nunito"/>
                <a:cs typeface="Nunito"/>
                <a:sym typeface="Nunito"/>
              </a:rPr>
              <a:t>We will continue to work closely with other interested organisations and agencies, local and national.</a:t>
            </a:r>
            <a:endParaRPr sz="1600" b="0" i="1" u="none" strike="noStrike" cap="none">
              <a:solidFill>
                <a:schemeClr val="dk1"/>
              </a:solidFill>
              <a:latin typeface="Nunito"/>
              <a:ea typeface="Nunito"/>
              <a:cs typeface="Nunito"/>
              <a:sym typeface="Nunito"/>
            </a:endParaRPr>
          </a:p>
        </p:txBody>
      </p:sp>
      <p:sp>
        <p:nvSpPr>
          <p:cNvPr id="110" name="Google Shape;110;g1090209a6c8_0_33"/>
          <p:cNvSpPr/>
          <p:nvPr/>
        </p:nvSpPr>
        <p:spPr>
          <a:xfrm>
            <a:off x="3797400" y="2959525"/>
            <a:ext cx="4959900" cy="845400"/>
          </a:xfrm>
          <a:prstGeom prst="rect">
            <a:avLst/>
          </a:prstGeom>
          <a:solidFill>
            <a:srgbClr val="C9DAF8"/>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457200" marR="0" lvl="0" indent="-273050" algn="l" rtl="0">
              <a:lnSpc>
                <a:spcPct val="100000"/>
              </a:lnSpc>
              <a:spcBef>
                <a:spcPts val="0"/>
              </a:spcBef>
              <a:spcAft>
                <a:spcPts val="0"/>
              </a:spcAft>
              <a:buClr>
                <a:srgbClr val="000000"/>
              </a:buClr>
              <a:buSzPts val="700"/>
              <a:buFont typeface="Nunito"/>
              <a:buChar char="●"/>
            </a:pPr>
            <a:r>
              <a:rPr lang="en" sz="700" b="0" i="1" u="none" strike="noStrike" cap="none">
                <a:solidFill>
                  <a:schemeClr val="dk1"/>
                </a:solidFill>
                <a:latin typeface="Nunito"/>
                <a:ea typeface="Nunito"/>
                <a:cs typeface="Nunito"/>
                <a:sym typeface="Nunito"/>
              </a:rPr>
              <a:t>We will engage the community in 2022 in a review of current services with  an online and hard copy questionnaire will be developed ensuring we have captured the views of the community before setting a longer term strategic plan for our future aspirations.</a:t>
            </a:r>
            <a:endParaRPr sz="700" b="0" i="1" u="none" strike="noStrike" cap="none">
              <a:solidFill>
                <a:schemeClr val="dk1"/>
              </a:solidFill>
              <a:latin typeface="Nunito"/>
              <a:ea typeface="Nunito"/>
              <a:cs typeface="Nunito"/>
              <a:sym typeface="Nunito"/>
            </a:endParaRPr>
          </a:p>
          <a:p>
            <a:pPr marL="457200" marR="0" lvl="0" indent="-273050" algn="l" rtl="0">
              <a:lnSpc>
                <a:spcPct val="100000"/>
              </a:lnSpc>
              <a:spcBef>
                <a:spcPts val="0"/>
              </a:spcBef>
              <a:spcAft>
                <a:spcPts val="0"/>
              </a:spcAft>
              <a:buClr>
                <a:schemeClr val="dk1"/>
              </a:buClr>
              <a:buSzPts val="700"/>
              <a:buFont typeface="Nunito"/>
              <a:buChar char="●"/>
            </a:pPr>
            <a:r>
              <a:rPr lang="en" sz="700" b="0" i="1" u="none" strike="noStrike" cap="none">
                <a:solidFill>
                  <a:schemeClr val="dk1"/>
                </a:solidFill>
                <a:latin typeface="Nunito"/>
                <a:ea typeface="Nunito"/>
                <a:cs typeface="Nunito"/>
                <a:sym typeface="Nunito"/>
              </a:rPr>
              <a:t>We will work closely and in partnership with other organisations where  appropriate to pool our resources to maximise our capacity and efficiency </a:t>
            </a:r>
            <a:endParaRPr sz="700" b="0" i="1" u="none" strike="noStrike" cap="none">
              <a:solidFill>
                <a:schemeClr val="dk1"/>
              </a:solidFill>
              <a:latin typeface="Nunito"/>
              <a:ea typeface="Nunito"/>
              <a:cs typeface="Nunito"/>
              <a:sym typeface="Nunito"/>
            </a:endParaRPr>
          </a:p>
          <a:p>
            <a:pPr marL="457200" marR="0" lvl="0" indent="-273050" algn="l" rtl="0">
              <a:lnSpc>
                <a:spcPct val="100000"/>
              </a:lnSpc>
              <a:spcBef>
                <a:spcPts val="0"/>
              </a:spcBef>
              <a:spcAft>
                <a:spcPts val="0"/>
              </a:spcAft>
              <a:buClr>
                <a:schemeClr val="dk1"/>
              </a:buClr>
              <a:buSzPts val="700"/>
              <a:buFont typeface="Nunito"/>
              <a:buChar char="●"/>
            </a:pPr>
            <a:r>
              <a:rPr lang="en" sz="700" b="0" i="1" u="none" strike="noStrike" cap="none">
                <a:solidFill>
                  <a:schemeClr val="dk1"/>
                </a:solidFill>
                <a:latin typeface="Nunito"/>
                <a:ea typeface="Nunito"/>
                <a:cs typeface="Nunito"/>
                <a:sym typeface="Nunito"/>
              </a:rPr>
              <a:t>We will develop strong relationships with the community through the use of social media, newsletters , local engagement events and updating our website</a:t>
            </a:r>
            <a:endParaRPr sz="700" b="0" i="1" u="none" strike="noStrike" cap="none">
              <a:solidFill>
                <a:schemeClr val="dk1"/>
              </a:solidFill>
              <a:latin typeface="Nunito"/>
              <a:ea typeface="Nunito"/>
              <a:cs typeface="Nunito"/>
              <a:sym typeface="Nunito"/>
            </a:endParaRPr>
          </a:p>
        </p:txBody>
      </p:sp>
      <p:sp>
        <p:nvSpPr>
          <p:cNvPr id="111" name="Google Shape;111;g1090209a6c8_0_33"/>
          <p:cNvSpPr txBox="1"/>
          <p:nvPr/>
        </p:nvSpPr>
        <p:spPr>
          <a:xfrm>
            <a:off x="3797400" y="76350"/>
            <a:ext cx="4959900" cy="354000"/>
          </a:xfrm>
          <a:prstGeom prst="rect">
            <a:avLst/>
          </a:prstGeom>
          <a:solidFill>
            <a:srgbClr val="0B5394"/>
          </a:solidFill>
          <a:ln w="9525" cap="flat" cmpd="sng">
            <a:solidFill>
              <a:srgbClr val="D9D2E9"/>
            </a:solidFill>
            <a:prstDash val="solid"/>
            <a:round/>
            <a:headEnd type="none" w="sm" len="sm"/>
            <a:tailEnd type="none" w="sm" len="sm"/>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100"/>
              <a:buFont typeface="Arial"/>
              <a:buNone/>
            </a:pPr>
            <a:r>
              <a:rPr lang="en" sz="1100" b="1" i="0" u="none" strike="noStrike" cap="none">
                <a:solidFill>
                  <a:schemeClr val="lt1"/>
                </a:solidFill>
                <a:latin typeface="Nunito"/>
                <a:ea typeface="Nunito"/>
                <a:cs typeface="Nunito"/>
                <a:sym typeface="Nunito"/>
              </a:rPr>
              <a:t>Objectives</a:t>
            </a:r>
            <a:endParaRPr sz="1100" b="1" i="0" u="none" strike="noStrike" cap="none">
              <a:solidFill>
                <a:schemeClr val="lt1"/>
              </a:solidFill>
              <a:latin typeface="Nunito"/>
              <a:ea typeface="Nunito"/>
              <a:cs typeface="Nunito"/>
              <a:sym typeface="Nunito"/>
            </a:endParaRPr>
          </a:p>
        </p:txBody>
      </p:sp>
      <p:sp>
        <p:nvSpPr>
          <p:cNvPr id="112" name="Google Shape;112;g1090209a6c8_0_33"/>
          <p:cNvSpPr txBox="1"/>
          <p:nvPr/>
        </p:nvSpPr>
        <p:spPr>
          <a:xfrm>
            <a:off x="2013400" y="76350"/>
            <a:ext cx="1624500" cy="354000"/>
          </a:xfrm>
          <a:prstGeom prst="rect">
            <a:avLst/>
          </a:prstGeom>
          <a:solidFill>
            <a:srgbClr val="0B5394"/>
          </a:solidFill>
          <a:ln w="9525" cap="flat" cmpd="sng">
            <a:solidFill>
              <a:srgbClr val="D9D2E9"/>
            </a:solidFill>
            <a:prstDash val="solid"/>
            <a:round/>
            <a:headEnd type="none" w="sm" len="sm"/>
            <a:tailEnd type="none" w="sm" len="sm"/>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100"/>
              <a:buFont typeface="Arial"/>
              <a:buNone/>
            </a:pPr>
            <a:r>
              <a:rPr lang="en" sz="1100" b="1">
                <a:solidFill>
                  <a:schemeClr val="lt1"/>
                </a:solidFill>
                <a:latin typeface="Nunito"/>
                <a:ea typeface="Nunito"/>
                <a:cs typeface="Nunito"/>
                <a:sym typeface="Nunito"/>
              </a:rPr>
              <a:t>Goals</a:t>
            </a:r>
            <a:endParaRPr sz="1100" b="1" i="0" u="none" strike="noStrike" cap="none">
              <a:solidFill>
                <a:schemeClr val="lt1"/>
              </a:solidFill>
              <a:latin typeface="Nunito"/>
              <a:ea typeface="Nunito"/>
              <a:cs typeface="Nunito"/>
              <a:sym typeface="Nunito"/>
            </a:endParaRPr>
          </a:p>
        </p:txBody>
      </p:sp>
      <p:sp>
        <p:nvSpPr>
          <p:cNvPr id="113" name="Google Shape;113;g1090209a6c8_0_33"/>
          <p:cNvSpPr txBox="1"/>
          <p:nvPr/>
        </p:nvSpPr>
        <p:spPr>
          <a:xfrm>
            <a:off x="188250" y="76350"/>
            <a:ext cx="1180200" cy="1031400"/>
          </a:xfrm>
          <a:prstGeom prst="rect">
            <a:avLst/>
          </a:prstGeom>
          <a:solidFill>
            <a:srgbClr val="0B5394"/>
          </a:solid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chemeClr val="dk1"/>
              </a:buClr>
              <a:buSzPts val="1100"/>
              <a:buFont typeface="Arial"/>
              <a:buNone/>
            </a:pPr>
            <a:r>
              <a:rPr lang="en" sz="1100" b="1" i="0" u="none" strike="noStrike" cap="none">
                <a:solidFill>
                  <a:schemeClr val="lt1"/>
                </a:solidFill>
                <a:latin typeface="Nunito"/>
                <a:ea typeface="Nunito"/>
                <a:cs typeface="Nunito"/>
                <a:sym typeface="Nunito"/>
              </a:rPr>
              <a:t>GO GOLSPIE </a:t>
            </a: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100"/>
              <a:buFont typeface="Arial"/>
              <a:buNone/>
            </a:pPr>
            <a:endParaRPr sz="1100" b="1" i="0" u="none" strike="noStrike" cap="none">
              <a:solidFill>
                <a:schemeClr val="lt1"/>
              </a:solidFill>
              <a:latin typeface="Nunito"/>
              <a:ea typeface="Nunito"/>
              <a:cs typeface="Nunito"/>
              <a:sym typeface="Nunito"/>
            </a:endParaRPr>
          </a:p>
          <a:p>
            <a:pPr marL="0" marR="0" lvl="0" indent="0" algn="ctr" rtl="0">
              <a:lnSpc>
                <a:spcPct val="100000"/>
              </a:lnSpc>
              <a:spcBef>
                <a:spcPts val="0"/>
              </a:spcBef>
              <a:spcAft>
                <a:spcPts val="0"/>
              </a:spcAft>
              <a:buClr>
                <a:schemeClr val="dk1"/>
              </a:buClr>
              <a:buSzPts val="1100"/>
              <a:buFont typeface="Arial"/>
              <a:buNone/>
            </a:pPr>
            <a:r>
              <a:rPr lang="en" sz="1100" b="1" i="0" u="none" strike="noStrike" cap="none">
                <a:solidFill>
                  <a:schemeClr val="lt1"/>
                </a:solidFill>
                <a:latin typeface="Nunito"/>
                <a:ea typeface="Nunito"/>
                <a:cs typeface="Nunito"/>
                <a:sym typeface="Nunito"/>
              </a:rPr>
              <a:t>Short Term Strategy 2022/2023</a:t>
            </a:r>
            <a:endParaRPr sz="1100" b="1" i="0" u="none" strike="noStrike" cap="none">
              <a:solidFill>
                <a:schemeClr val="lt1"/>
              </a:solidFill>
              <a:latin typeface="Nunito"/>
              <a:ea typeface="Nunito"/>
              <a:cs typeface="Nunito"/>
              <a:sym typeface="Nunito"/>
            </a:endParaRPr>
          </a:p>
        </p:txBody>
      </p:sp>
      <p:sp>
        <p:nvSpPr>
          <p:cNvPr id="114" name="Google Shape;114;g1090209a6c8_0_33"/>
          <p:cNvSpPr txBox="1"/>
          <p:nvPr/>
        </p:nvSpPr>
        <p:spPr>
          <a:xfrm>
            <a:off x="-5068525" y="4453674"/>
            <a:ext cx="1683000" cy="354000"/>
          </a:xfrm>
          <a:prstGeom prst="rect">
            <a:avLst/>
          </a:prstGeom>
          <a:solidFill>
            <a:srgbClr val="3C78D8"/>
          </a:solidFill>
          <a:ln w="9525" cap="flat" cmpd="sng">
            <a:solidFill>
              <a:srgbClr val="D9EAD3"/>
            </a:solidFill>
            <a:prstDash val="solid"/>
            <a:round/>
            <a:headEnd type="none" w="sm" len="sm"/>
            <a:tailEnd type="none" w="sm" len="sm"/>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100"/>
              <a:buFont typeface="Arial"/>
              <a:buNone/>
            </a:pPr>
            <a:r>
              <a:rPr lang="en" sz="1100" b="0" i="1" u="none" strike="noStrike" cap="none">
                <a:solidFill>
                  <a:schemeClr val="lt1"/>
                </a:solidFill>
                <a:latin typeface="Nunito"/>
                <a:ea typeface="Nunito"/>
                <a:cs typeface="Nunito"/>
                <a:sym typeface="Nunito"/>
              </a:rPr>
              <a:t>“Develop and Deliver”</a:t>
            </a:r>
            <a:endParaRPr sz="1100" b="0" i="1" u="none" strike="noStrike" cap="none">
              <a:solidFill>
                <a:schemeClr val="lt1"/>
              </a:solidFill>
              <a:latin typeface="Nunito"/>
              <a:ea typeface="Nunito"/>
              <a:cs typeface="Nunito"/>
              <a:sym typeface="Nunito"/>
            </a:endParaRPr>
          </a:p>
        </p:txBody>
      </p:sp>
      <p:sp>
        <p:nvSpPr>
          <p:cNvPr id="115" name="Google Shape;115;g1090209a6c8_0_33"/>
          <p:cNvSpPr txBox="1"/>
          <p:nvPr/>
        </p:nvSpPr>
        <p:spPr>
          <a:xfrm>
            <a:off x="188250" y="1240750"/>
            <a:ext cx="1180200" cy="2475900"/>
          </a:xfrm>
          <a:prstGeom prst="rect">
            <a:avLst/>
          </a:prstGeom>
          <a:solidFill>
            <a:srgbClr val="0B5394"/>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en" sz="1100" b="1" i="0" u="none" strike="noStrike" cap="none">
                <a:solidFill>
                  <a:schemeClr val="lt1"/>
                </a:solidFill>
                <a:latin typeface="Nunito"/>
                <a:ea typeface="Nunito"/>
                <a:cs typeface="Nunito"/>
                <a:sym typeface="Nunito"/>
              </a:rPr>
              <a:t>We will…..</a:t>
            </a:r>
            <a:endParaRPr sz="1100" b="1" i="0" u="none" strike="noStrike" cap="none">
              <a:solidFill>
                <a:schemeClr val="lt1"/>
              </a:solidFill>
              <a:latin typeface="Nunito"/>
              <a:ea typeface="Nunito"/>
              <a:cs typeface="Nunito"/>
              <a:sym typeface="Nunito"/>
            </a:endParaRPr>
          </a:p>
          <a:p>
            <a:pPr marL="0" marR="0" lvl="0" indent="0" algn="ctr" rtl="0">
              <a:lnSpc>
                <a:spcPct val="100000"/>
              </a:lnSpc>
              <a:spcBef>
                <a:spcPts val="0"/>
              </a:spcBef>
              <a:spcAft>
                <a:spcPts val="0"/>
              </a:spcAft>
              <a:buClr>
                <a:srgbClr val="000000"/>
              </a:buClr>
              <a:buSzPts val="1100"/>
              <a:buFont typeface="Arial"/>
              <a:buNone/>
            </a:pPr>
            <a:endParaRPr sz="1100" b="1" i="0" u="none" strike="noStrike" cap="none">
              <a:solidFill>
                <a:schemeClr val="lt1"/>
              </a:solidFill>
              <a:latin typeface="Nunito"/>
              <a:ea typeface="Nunito"/>
              <a:cs typeface="Nunito"/>
              <a:sym typeface="Nunito"/>
            </a:endParaRPr>
          </a:p>
          <a:p>
            <a:pPr marL="0" marR="0" lvl="0" indent="0" algn="ctr" rtl="0">
              <a:lnSpc>
                <a:spcPct val="100000"/>
              </a:lnSpc>
              <a:spcBef>
                <a:spcPts val="0"/>
              </a:spcBef>
              <a:spcAft>
                <a:spcPts val="0"/>
              </a:spcAft>
              <a:buClr>
                <a:schemeClr val="dk1"/>
              </a:buClr>
              <a:buSzPts val="1100"/>
              <a:buFont typeface="Arial"/>
              <a:buNone/>
            </a:pPr>
            <a:endParaRPr sz="1100" b="1" i="1" u="none" strike="noStrike" cap="none">
              <a:solidFill>
                <a:schemeClr val="lt1"/>
              </a:solidFill>
              <a:latin typeface="Nunito"/>
              <a:ea typeface="Nunito"/>
              <a:cs typeface="Nunito"/>
              <a:sym typeface="Nunito"/>
            </a:endParaRPr>
          </a:p>
          <a:p>
            <a:pPr marL="0" marR="0" lvl="0" indent="0" algn="ctr" rtl="0">
              <a:lnSpc>
                <a:spcPct val="100000"/>
              </a:lnSpc>
              <a:spcBef>
                <a:spcPts val="0"/>
              </a:spcBef>
              <a:spcAft>
                <a:spcPts val="0"/>
              </a:spcAft>
              <a:buClr>
                <a:schemeClr val="dk1"/>
              </a:buClr>
              <a:buSzPts val="1100"/>
              <a:buFont typeface="Arial"/>
              <a:buNone/>
            </a:pPr>
            <a:r>
              <a:rPr lang="en" sz="1100" b="0" i="1" u="none" strike="noStrike" cap="none">
                <a:solidFill>
                  <a:schemeClr val="lt1"/>
                </a:solidFill>
                <a:latin typeface="Nunito"/>
                <a:ea typeface="Nunito"/>
                <a:cs typeface="Nunito"/>
                <a:sym typeface="Nunito"/>
              </a:rPr>
              <a:t>STIMULATE ECONOMIC GROWTH AND SOCIAL ACTIVITIES, MAKING GOLSPIE A MORE ATTRACTIVE PLACE TO LIVE AND WORK </a:t>
            </a:r>
            <a:endParaRPr sz="1100" b="0" i="1" u="none" strike="noStrike" cap="none">
              <a:solidFill>
                <a:schemeClr val="lt1"/>
              </a:solidFill>
              <a:latin typeface="Nunito"/>
              <a:ea typeface="Nunito"/>
              <a:cs typeface="Nunito"/>
              <a:sym typeface="Nunito"/>
            </a:endParaRPr>
          </a:p>
        </p:txBody>
      </p:sp>
      <p:sp>
        <p:nvSpPr>
          <p:cNvPr id="116" name="Google Shape;116;g1090209a6c8_0_33"/>
          <p:cNvSpPr/>
          <p:nvPr/>
        </p:nvSpPr>
        <p:spPr>
          <a:xfrm>
            <a:off x="4942225" y="-2259725"/>
            <a:ext cx="2021100" cy="454500"/>
          </a:xfrm>
          <a:prstGeom prst="rect">
            <a:avLst/>
          </a:prstGeom>
          <a:solidFill>
            <a:srgbClr val="E69138"/>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dk1"/>
                </a:solidFill>
                <a:latin typeface="Nunito"/>
                <a:ea typeface="Nunito"/>
                <a:cs typeface="Nunito"/>
                <a:sym typeface="Nunito"/>
              </a:rPr>
              <a:t>We will Develop a wider range of flexible online training to support people who may experience anxiety,  pain , depression or stress</a:t>
            </a:r>
            <a:endParaRPr sz="700" b="0" i="1" u="none" strike="noStrike" cap="none">
              <a:solidFill>
                <a:schemeClr val="dk1"/>
              </a:solidFill>
              <a:latin typeface="Nunito"/>
              <a:ea typeface="Nunito"/>
              <a:cs typeface="Nunito"/>
              <a:sym typeface="Nunito"/>
            </a:endParaRPr>
          </a:p>
        </p:txBody>
      </p:sp>
      <p:sp>
        <p:nvSpPr>
          <p:cNvPr id="117" name="Google Shape;117;g1090209a6c8_0_33"/>
          <p:cNvSpPr/>
          <p:nvPr/>
        </p:nvSpPr>
        <p:spPr>
          <a:xfrm>
            <a:off x="4942238" y="-1650100"/>
            <a:ext cx="2021100" cy="563400"/>
          </a:xfrm>
          <a:prstGeom prst="rect">
            <a:avLst/>
          </a:prstGeom>
          <a:solidFill>
            <a:srgbClr val="E69138"/>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dk1"/>
                </a:solidFill>
                <a:latin typeface="Nunito"/>
                <a:ea typeface="Nunito"/>
                <a:cs typeface="Nunito"/>
                <a:sym typeface="Nunito"/>
              </a:rPr>
              <a:t>We will Increase accessibility for those living in rurally isolated areas to ensure  participation in mindfulness courses via digital means </a:t>
            </a:r>
            <a:endParaRPr sz="700" b="0" i="1" u="none" strike="noStrike" cap="none">
              <a:solidFill>
                <a:schemeClr val="dk1"/>
              </a:solidFill>
              <a:latin typeface="Nunito"/>
              <a:ea typeface="Nunito"/>
              <a:cs typeface="Nunito"/>
              <a:sym typeface="Nunito"/>
            </a:endParaRPr>
          </a:p>
        </p:txBody>
      </p:sp>
      <p:sp>
        <p:nvSpPr>
          <p:cNvPr id="118" name="Google Shape;118;g1090209a6c8_0_33"/>
          <p:cNvSpPr/>
          <p:nvPr/>
        </p:nvSpPr>
        <p:spPr>
          <a:xfrm>
            <a:off x="7122888" y="-1648425"/>
            <a:ext cx="2021100" cy="563400"/>
          </a:xfrm>
          <a:prstGeom prst="rect">
            <a:avLst/>
          </a:prstGeom>
          <a:solidFill>
            <a:srgbClr val="E69138"/>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700"/>
              <a:buFont typeface="Arial"/>
              <a:buNone/>
            </a:pPr>
            <a:r>
              <a:rPr lang="en" sz="700" b="0" i="1" u="none" strike="noStrike" cap="none">
                <a:solidFill>
                  <a:schemeClr val="dk1"/>
                </a:solidFill>
                <a:latin typeface="Nunito"/>
                <a:ea typeface="Nunito"/>
                <a:cs typeface="Nunito"/>
                <a:sym typeface="Nunito"/>
              </a:rPr>
              <a:t>We will Increase accessibility for those living in rurally isolated areas to ensure  participation in mindfulness courses via digital means </a:t>
            </a:r>
            <a:endParaRPr sz="700" b="0" i="1" u="none" strike="noStrike" cap="none">
              <a:solidFill>
                <a:schemeClr val="dk1"/>
              </a:solidFill>
              <a:latin typeface="Nunito"/>
              <a:ea typeface="Nunito"/>
              <a:cs typeface="Nunito"/>
              <a:sym typeface="Nunito"/>
            </a:endParaRPr>
          </a:p>
          <a:p>
            <a:pPr marL="0" marR="0" lvl="0" indent="0" algn="l" rtl="0">
              <a:lnSpc>
                <a:spcPct val="100000"/>
              </a:lnSpc>
              <a:spcBef>
                <a:spcPts val="0"/>
              </a:spcBef>
              <a:spcAft>
                <a:spcPts val="0"/>
              </a:spcAft>
              <a:buClr>
                <a:srgbClr val="000000"/>
              </a:buClr>
              <a:buSzPts val="700"/>
              <a:buFont typeface="Arial"/>
              <a:buNone/>
            </a:pPr>
            <a:endParaRPr sz="700" b="0" i="1" u="none" strike="noStrike" cap="none">
              <a:solidFill>
                <a:schemeClr val="dk1"/>
              </a:solidFill>
              <a:latin typeface="Nunito"/>
              <a:ea typeface="Nunito"/>
              <a:cs typeface="Nunito"/>
              <a:sym typeface="Nunito"/>
            </a:endParaRPr>
          </a:p>
        </p:txBody>
      </p:sp>
      <p:sp>
        <p:nvSpPr>
          <p:cNvPr id="119" name="Google Shape;119;g1090209a6c8_0_33"/>
          <p:cNvSpPr/>
          <p:nvPr/>
        </p:nvSpPr>
        <p:spPr>
          <a:xfrm>
            <a:off x="7122913" y="-2265275"/>
            <a:ext cx="2021100" cy="563400"/>
          </a:xfrm>
          <a:prstGeom prst="rect">
            <a:avLst/>
          </a:prstGeom>
          <a:solidFill>
            <a:srgbClr val="E69138"/>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en" sz="700" b="0" i="1" u="none" strike="noStrike" cap="none">
                <a:solidFill>
                  <a:schemeClr val="dk1"/>
                </a:solidFill>
                <a:latin typeface="Nunito"/>
                <a:ea typeface="Nunito"/>
                <a:cs typeface="Nunito"/>
                <a:sym typeface="Nunito"/>
              </a:rPr>
              <a:t>We will Effectively use  a wide variety of media to promote HMG to all, with a strong focus on those who may be experiencing social isolation / loneliness / pain / anxiety / stress / low self-esteem.</a:t>
            </a:r>
            <a:endParaRPr sz="700" b="0" i="1" u="none" strike="noStrike" cap="none">
              <a:solidFill>
                <a:schemeClr val="dk1"/>
              </a:solidFill>
              <a:latin typeface="Nunito"/>
              <a:ea typeface="Nunito"/>
              <a:cs typeface="Nunito"/>
              <a:sym typeface="Nunito"/>
            </a:endParaRPr>
          </a:p>
        </p:txBody>
      </p:sp>
      <p:sp>
        <p:nvSpPr>
          <p:cNvPr id="120" name="Google Shape;120;g1090209a6c8_0_33"/>
          <p:cNvSpPr/>
          <p:nvPr/>
        </p:nvSpPr>
        <p:spPr>
          <a:xfrm>
            <a:off x="3814621" y="505625"/>
            <a:ext cx="4959900" cy="662400"/>
          </a:xfrm>
          <a:prstGeom prst="rect">
            <a:avLst/>
          </a:prstGeom>
          <a:solidFill>
            <a:srgbClr val="FCE5CD"/>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457200" marR="0" lvl="0" indent="-273050" algn="l" rtl="0">
              <a:lnSpc>
                <a:spcPct val="100000"/>
              </a:lnSpc>
              <a:spcBef>
                <a:spcPts val="0"/>
              </a:spcBef>
              <a:spcAft>
                <a:spcPts val="0"/>
              </a:spcAft>
              <a:buClr>
                <a:schemeClr val="dk1"/>
              </a:buClr>
              <a:buSzPts val="700"/>
              <a:buFont typeface="Nunito"/>
              <a:buChar char="●"/>
            </a:pPr>
            <a:r>
              <a:rPr lang="en" sz="700" b="0" i="1" u="none" strike="noStrike" cap="none">
                <a:solidFill>
                  <a:schemeClr val="dk1"/>
                </a:solidFill>
                <a:latin typeface="Nunito"/>
                <a:ea typeface="Nunito"/>
                <a:cs typeface="Nunito"/>
                <a:sym typeface="Nunito"/>
              </a:rPr>
              <a:t>We will work with the local community with a big focus on ensuring young people are involved  in the planning of youth club as the YMCA reopens. </a:t>
            </a:r>
            <a:endParaRPr sz="700" b="0" i="1" u="none" strike="noStrike" cap="none">
              <a:solidFill>
                <a:schemeClr val="dk1"/>
              </a:solidFill>
              <a:latin typeface="Nunito"/>
              <a:ea typeface="Nunito"/>
              <a:cs typeface="Nunito"/>
              <a:sym typeface="Nunito"/>
            </a:endParaRPr>
          </a:p>
          <a:p>
            <a:pPr marL="457200" marR="0" lvl="0" indent="-273050" algn="l" rtl="0">
              <a:lnSpc>
                <a:spcPct val="100000"/>
              </a:lnSpc>
              <a:spcBef>
                <a:spcPts val="0"/>
              </a:spcBef>
              <a:spcAft>
                <a:spcPts val="0"/>
              </a:spcAft>
              <a:buClr>
                <a:schemeClr val="dk1"/>
              </a:buClr>
              <a:buSzPts val="700"/>
              <a:buFont typeface="Nunito"/>
              <a:buChar char="●"/>
            </a:pPr>
            <a:r>
              <a:rPr lang="en" sz="700" b="0" i="1" u="none" strike="noStrike" cap="none">
                <a:solidFill>
                  <a:schemeClr val="dk1"/>
                </a:solidFill>
                <a:latin typeface="Nunito"/>
                <a:ea typeface="Nunito"/>
                <a:cs typeface="Nunito"/>
                <a:sym typeface="Nunito"/>
              </a:rPr>
              <a:t>We will develop an activity programme for all ages of the communities to support their health and wellbeing and in conjunction with FRH put in place a Winter Activity programme</a:t>
            </a:r>
            <a:endParaRPr sz="700" b="0" i="1" u="none" strike="noStrike" cap="none">
              <a:solidFill>
                <a:schemeClr val="dk1"/>
              </a:solidFill>
              <a:latin typeface="Nunito"/>
              <a:ea typeface="Nunito"/>
              <a:cs typeface="Nunito"/>
              <a:sym typeface="Nunito"/>
            </a:endParaRPr>
          </a:p>
          <a:p>
            <a:pPr marL="457200" marR="0" lvl="0" indent="-273050" algn="l" rtl="0">
              <a:lnSpc>
                <a:spcPct val="100000"/>
              </a:lnSpc>
              <a:spcBef>
                <a:spcPts val="0"/>
              </a:spcBef>
              <a:spcAft>
                <a:spcPts val="0"/>
              </a:spcAft>
              <a:buClr>
                <a:schemeClr val="dk1"/>
              </a:buClr>
              <a:buSzPts val="700"/>
              <a:buFont typeface="Nunito"/>
              <a:buChar char="●"/>
            </a:pPr>
            <a:r>
              <a:rPr lang="en" sz="700" b="0" i="1" u="none" strike="noStrike" cap="none">
                <a:solidFill>
                  <a:schemeClr val="dk1"/>
                </a:solidFill>
                <a:latin typeface="Nunito"/>
                <a:ea typeface="Nunito"/>
                <a:cs typeface="Nunito"/>
                <a:sym typeface="Nunito"/>
              </a:rPr>
              <a:t>We will develop </a:t>
            </a:r>
            <a:r>
              <a:rPr lang="en" sz="700" i="1">
                <a:solidFill>
                  <a:schemeClr val="dk1"/>
                </a:solidFill>
                <a:latin typeface="Nunito"/>
                <a:ea typeface="Nunito"/>
                <a:cs typeface="Nunito"/>
                <a:sym typeface="Nunito"/>
              </a:rPr>
              <a:t>the</a:t>
            </a:r>
            <a:r>
              <a:rPr lang="en" sz="700" b="0" i="1" u="none" strike="noStrike" cap="none">
                <a:solidFill>
                  <a:schemeClr val="dk1"/>
                </a:solidFill>
                <a:latin typeface="Nunito"/>
                <a:ea typeface="Nunito"/>
                <a:cs typeface="Nunito"/>
                <a:sym typeface="Nunito"/>
              </a:rPr>
              <a:t> existing GG YMCA group to feed into the main GG boar</a:t>
            </a:r>
            <a:r>
              <a:rPr lang="en" sz="700" i="1">
                <a:solidFill>
                  <a:schemeClr val="dk1"/>
                </a:solidFill>
                <a:latin typeface="Nunito"/>
                <a:ea typeface="Nunito"/>
                <a:cs typeface="Nunito"/>
                <a:sym typeface="Nunito"/>
              </a:rPr>
              <a:t>d</a:t>
            </a:r>
            <a:endParaRPr sz="700" b="0" i="1" u="none" strike="noStrike" cap="none">
              <a:solidFill>
                <a:schemeClr val="dk1"/>
              </a:solidFill>
              <a:latin typeface="Nunito"/>
              <a:ea typeface="Nunito"/>
              <a:cs typeface="Nunito"/>
              <a:sym typeface="Nunito"/>
            </a:endParaRPr>
          </a:p>
        </p:txBody>
      </p:sp>
      <p:sp>
        <p:nvSpPr>
          <p:cNvPr id="121" name="Google Shape;121;g1090209a6c8_0_33"/>
          <p:cNvSpPr/>
          <p:nvPr/>
        </p:nvSpPr>
        <p:spPr>
          <a:xfrm>
            <a:off x="2030625" y="3856135"/>
            <a:ext cx="1624500" cy="454500"/>
          </a:xfrm>
          <a:prstGeom prst="rect">
            <a:avLst/>
          </a:prstGeom>
          <a:solidFill>
            <a:srgbClr val="FCE5CD"/>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 sz="1200" b="1" i="0" u="sng" strike="noStrike" cap="none">
                <a:solidFill>
                  <a:schemeClr val="dk1"/>
                </a:solidFill>
                <a:latin typeface="Nunito"/>
                <a:ea typeface="Nunito"/>
                <a:cs typeface="Nunito"/>
                <a:sym typeface="Nunito"/>
              </a:rPr>
              <a:t>Deliver</a:t>
            </a:r>
            <a:r>
              <a:rPr lang="en" sz="1000" b="1" i="0" u="none" strike="noStrike" cap="none">
                <a:solidFill>
                  <a:schemeClr val="dk1"/>
                </a:solidFill>
                <a:latin typeface="Nunito"/>
                <a:ea typeface="Nunito"/>
                <a:cs typeface="Nunito"/>
                <a:sym typeface="Nunito"/>
              </a:rPr>
              <a:t> </a:t>
            </a:r>
            <a:r>
              <a:rPr lang="en" sz="1000" b="0" i="0" u="none" strike="noStrike" cap="none">
                <a:solidFill>
                  <a:schemeClr val="dk1"/>
                </a:solidFill>
                <a:latin typeface="Nunito"/>
                <a:ea typeface="Nunito"/>
                <a:cs typeface="Nunito"/>
                <a:sym typeface="Nunito"/>
              </a:rPr>
              <a:t>t</a:t>
            </a:r>
            <a:r>
              <a:rPr lang="en" sz="1000">
                <a:solidFill>
                  <a:schemeClr val="dk1"/>
                </a:solidFill>
                <a:latin typeface="Nunito"/>
                <a:ea typeface="Nunito"/>
                <a:cs typeface="Nunito"/>
                <a:sym typeface="Nunito"/>
              </a:rPr>
              <a:t>he play parks project</a:t>
            </a:r>
            <a:endParaRPr sz="1000" b="0" i="0" u="none" strike="noStrike" cap="none">
              <a:solidFill>
                <a:schemeClr val="dk1"/>
              </a:solidFill>
              <a:latin typeface="Nunito"/>
              <a:ea typeface="Nunito"/>
              <a:cs typeface="Nunito"/>
              <a:sym typeface="Nunito"/>
            </a:endParaRPr>
          </a:p>
          <a:p>
            <a:pPr marL="0" marR="0" lvl="0" indent="0" algn="l" rtl="0">
              <a:lnSpc>
                <a:spcPct val="100000"/>
              </a:lnSpc>
              <a:spcBef>
                <a:spcPts val="0"/>
              </a:spcBef>
              <a:spcAft>
                <a:spcPts val="0"/>
              </a:spcAft>
              <a:buClr>
                <a:srgbClr val="000000"/>
              </a:buClr>
              <a:buSzPts val="1200"/>
              <a:buFont typeface="Arial"/>
              <a:buNone/>
            </a:pPr>
            <a:endParaRPr sz="1000" b="0" i="0" u="none" strike="noStrike" cap="none">
              <a:solidFill>
                <a:schemeClr val="dk1"/>
              </a:solidFill>
              <a:latin typeface="Nunito"/>
              <a:ea typeface="Nunito"/>
              <a:cs typeface="Nunito"/>
              <a:sym typeface="Nunito"/>
            </a:endParaRPr>
          </a:p>
        </p:txBody>
      </p:sp>
      <p:sp>
        <p:nvSpPr>
          <p:cNvPr id="122" name="Google Shape;122;g1090209a6c8_0_33"/>
          <p:cNvSpPr/>
          <p:nvPr/>
        </p:nvSpPr>
        <p:spPr>
          <a:xfrm>
            <a:off x="2030625" y="4378975"/>
            <a:ext cx="1624500" cy="731400"/>
          </a:xfrm>
          <a:prstGeom prst="rect">
            <a:avLst/>
          </a:prstGeom>
          <a:solidFill>
            <a:srgbClr val="D9EAD3"/>
          </a:solidFill>
          <a:ln w="9525" cap="flat" cmpd="sng">
            <a:solidFill>
              <a:srgbClr val="B6D7A8"/>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200"/>
              <a:buFont typeface="Arial"/>
              <a:buNone/>
            </a:pPr>
            <a:r>
              <a:rPr lang="en" sz="1100" b="1" u="sng">
                <a:solidFill>
                  <a:schemeClr val="dk1"/>
                </a:solidFill>
                <a:latin typeface="Nunito"/>
                <a:ea typeface="Nunito"/>
                <a:cs typeface="Nunito"/>
                <a:sym typeface="Nunito"/>
              </a:rPr>
              <a:t>Maintain and develop </a:t>
            </a:r>
            <a:r>
              <a:rPr lang="en" sz="1000" i="1">
                <a:solidFill>
                  <a:srgbClr val="222222"/>
                </a:solidFill>
                <a:latin typeface="Calibri"/>
                <a:ea typeface="Calibri"/>
                <a:cs typeface="Calibri"/>
                <a:sym typeface="Calibri"/>
              </a:rPr>
              <a:t>Community transport to support and meet community needs</a:t>
            </a:r>
            <a:endParaRPr sz="1100" b="1" i="0" u="sng" strike="noStrike" cap="none">
              <a:solidFill>
                <a:schemeClr val="dk1"/>
              </a:solidFill>
              <a:latin typeface="Nunito"/>
              <a:ea typeface="Nunito"/>
              <a:cs typeface="Nunito"/>
              <a:sym typeface="Nunito"/>
            </a:endParaRPr>
          </a:p>
        </p:txBody>
      </p:sp>
      <p:sp>
        <p:nvSpPr>
          <p:cNvPr id="123" name="Google Shape;123;g1090209a6c8_0_33"/>
          <p:cNvSpPr/>
          <p:nvPr/>
        </p:nvSpPr>
        <p:spPr>
          <a:xfrm>
            <a:off x="3831900" y="4376375"/>
            <a:ext cx="4959900" cy="731400"/>
          </a:xfrm>
          <a:prstGeom prst="rect">
            <a:avLst/>
          </a:prstGeom>
          <a:solidFill>
            <a:srgbClr val="D9EAD3"/>
          </a:solidFill>
          <a:ln w="9525" cap="flat" cmpd="sng">
            <a:solidFill>
              <a:srgbClr val="D9EAD3"/>
            </a:solidFill>
            <a:prstDash val="solid"/>
            <a:round/>
            <a:headEnd type="none" w="sm" len="sm"/>
            <a:tailEnd type="none" w="sm" len="sm"/>
          </a:ln>
        </p:spPr>
        <p:txBody>
          <a:bodyPr spcFirstLastPara="1" wrap="square" lIns="91425" tIns="91425" rIns="91425" bIns="91425" anchor="ctr" anchorCtr="0">
            <a:noAutofit/>
          </a:bodyPr>
          <a:lstStyle/>
          <a:p>
            <a:pPr marL="457200" lvl="0" indent="-273050" algn="l" rtl="0">
              <a:lnSpc>
                <a:spcPct val="115000"/>
              </a:lnSpc>
              <a:spcBef>
                <a:spcPts val="0"/>
              </a:spcBef>
              <a:spcAft>
                <a:spcPts val="0"/>
              </a:spcAft>
              <a:buClr>
                <a:srgbClr val="222222"/>
              </a:buClr>
              <a:buSzPts val="700"/>
              <a:buFont typeface="Calibri"/>
              <a:buChar char="●"/>
            </a:pPr>
            <a:r>
              <a:rPr lang="en" sz="700" i="1" dirty="0">
                <a:solidFill>
                  <a:srgbClr val="222222"/>
                </a:solidFill>
                <a:latin typeface="Calibri"/>
                <a:ea typeface="Calibri"/>
                <a:cs typeface="Calibri"/>
                <a:sym typeface="Calibri"/>
              </a:rPr>
              <a:t>We will look to take on and train more volunteer drivers to meet demand for bookings</a:t>
            </a:r>
            <a:endParaRPr sz="700" i="1" dirty="0">
              <a:solidFill>
                <a:srgbClr val="222222"/>
              </a:solidFill>
              <a:latin typeface="Calibri"/>
              <a:ea typeface="Calibri"/>
              <a:cs typeface="Calibri"/>
              <a:sym typeface="Calibri"/>
            </a:endParaRPr>
          </a:p>
          <a:p>
            <a:pPr marL="457200" lvl="0" indent="-273050" algn="l" rtl="0">
              <a:lnSpc>
                <a:spcPct val="115000"/>
              </a:lnSpc>
              <a:spcBef>
                <a:spcPts val="0"/>
              </a:spcBef>
              <a:spcAft>
                <a:spcPts val="0"/>
              </a:spcAft>
              <a:buClr>
                <a:srgbClr val="222222"/>
              </a:buClr>
              <a:buSzPts val="700"/>
              <a:buFont typeface="Calibri"/>
              <a:buChar char="●"/>
            </a:pPr>
            <a:r>
              <a:rPr lang="en" sz="700" i="1" dirty="0">
                <a:solidFill>
                  <a:srgbClr val="222222"/>
                </a:solidFill>
                <a:latin typeface="Calibri"/>
                <a:ea typeface="Calibri"/>
                <a:cs typeface="Calibri"/>
                <a:sym typeface="Calibri"/>
              </a:rPr>
              <a:t>We will review our parameters on community transport provision as demand is increasing</a:t>
            </a:r>
            <a:endParaRPr sz="700" i="1" dirty="0">
              <a:solidFill>
                <a:srgbClr val="222222"/>
              </a:solidFill>
              <a:latin typeface="Calibri"/>
              <a:ea typeface="Calibri"/>
              <a:cs typeface="Calibri"/>
              <a:sym typeface="Calibri"/>
            </a:endParaRPr>
          </a:p>
          <a:p>
            <a:pPr marL="457200" lvl="0" indent="-273050" algn="l" rtl="0">
              <a:lnSpc>
                <a:spcPct val="115000"/>
              </a:lnSpc>
              <a:spcBef>
                <a:spcPts val="0"/>
              </a:spcBef>
              <a:spcAft>
                <a:spcPts val="0"/>
              </a:spcAft>
              <a:buClr>
                <a:srgbClr val="222222"/>
              </a:buClr>
              <a:buSzPts val="700"/>
              <a:buFont typeface="Calibri"/>
              <a:buChar char="●"/>
            </a:pPr>
            <a:r>
              <a:rPr lang="en" sz="700" i="1" dirty="0">
                <a:solidFill>
                  <a:srgbClr val="222222"/>
                </a:solidFill>
                <a:latin typeface="Calibri"/>
                <a:ea typeface="Calibri"/>
                <a:cs typeface="Calibri"/>
                <a:sym typeface="Calibri"/>
              </a:rPr>
              <a:t>We will continue to expand our provision of activities using the transport to meet community requests and link into local organisations existing activities where possible.</a:t>
            </a:r>
            <a:endParaRPr sz="700" i="1" dirty="0">
              <a:solidFill>
                <a:srgbClr val="222222"/>
              </a:solidFill>
              <a:latin typeface="Calibri"/>
              <a:ea typeface="Calibri"/>
              <a:cs typeface="Calibri"/>
              <a:sym typeface="Calibri"/>
            </a:endParaRPr>
          </a:p>
        </p:txBody>
      </p:sp>
      <p:sp>
        <p:nvSpPr>
          <p:cNvPr id="124" name="Google Shape;124;g1090209a6c8_0_33"/>
          <p:cNvSpPr/>
          <p:nvPr/>
        </p:nvSpPr>
        <p:spPr>
          <a:xfrm>
            <a:off x="3814675" y="3873275"/>
            <a:ext cx="4959900" cy="454500"/>
          </a:xfrm>
          <a:prstGeom prst="rect">
            <a:avLst/>
          </a:prstGeom>
          <a:solidFill>
            <a:srgbClr val="FCE5CD"/>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457200" marR="381000" lvl="0" indent="-273050" algn="l" rtl="0">
              <a:lnSpc>
                <a:spcPct val="115000"/>
              </a:lnSpc>
              <a:spcBef>
                <a:spcPts val="0"/>
              </a:spcBef>
              <a:spcAft>
                <a:spcPts val="0"/>
              </a:spcAft>
              <a:buClr>
                <a:schemeClr val="dk1"/>
              </a:buClr>
              <a:buSzPts val="700"/>
              <a:buFont typeface="Calibri"/>
              <a:buChar char="●"/>
            </a:pPr>
            <a:r>
              <a:rPr lang="en" sz="700">
                <a:solidFill>
                  <a:schemeClr val="dk1"/>
                </a:solidFill>
                <a:latin typeface="Calibri"/>
                <a:ea typeface="Calibri"/>
                <a:cs typeface="Calibri"/>
                <a:sym typeface="Calibri"/>
              </a:rPr>
              <a:t>Deliver the new equipment and refurbishment/repairs identified and underway</a:t>
            </a:r>
            <a:endParaRPr sz="700">
              <a:solidFill>
                <a:schemeClr val="dk1"/>
              </a:solidFill>
              <a:latin typeface="Calibri"/>
              <a:ea typeface="Calibri"/>
              <a:cs typeface="Calibri"/>
              <a:sym typeface="Calibri"/>
            </a:endParaRPr>
          </a:p>
          <a:p>
            <a:pPr marL="457200" marR="381000" lvl="0" indent="-273050" algn="l" rtl="0">
              <a:lnSpc>
                <a:spcPct val="115000"/>
              </a:lnSpc>
              <a:spcBef>
                <a:spcPts val="0"/>
              </a:spcBef>
              <a:spcAft>
                <a:spcPts val="0"/>
              </a:spcAft>
              <a:buClr>
                <a:schemeClr val="dk1"/>
              </a:buClr>
              <a:buSzPts val="700"/>
              <a:buFont typeface="Calibri"/>
              <a:buChar char="●"/>
            </a:pPr>
            <a:r>
              <a:rPr lang="en" sz="700">
                <a:solidFill>
                  <a:schemeClr val="dk1"/>
                </a:solidFill>
                <a:latin typeface="Calibri"/>
                <a:ea typeface="Calibri"/>
                <a:cs typeface="Calibri"/>
                <a:sym typeface="Calibri"/>
              </a:rPr>
              <a:t>Work with the local community to identify and fill any other gaps or related needs (benches)</a:t>
            </a:r>
            <a:endParaRPr sz="70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700" i="1">
              <a:solidFill>
                <a:schemeClr val="dk1"/>
              </a:solidFill>
              <a:latin typeface="Nunito"/>
              <a:ea typeface="Nunito"/>
              <a:cs typeface="Nunito"/>
              <a:sym typeface="Nunito"/>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1121</Words>
  <Application>Microsoft Office PowerPoint</Application>
  <PresentationFormat>On-screen Show (16:9)</PresentationFormat>
  <Paragraphs>70</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Calibri</vt:lpstr>
      <vt:lpstr>Nunito</vt:lpstr>
      <vt:lpstr>Arial</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Valerie Gale</dc:creator>
  <cp:lastModifiedBy>Catherine Moodie</cp:lastModifiedBy>
  <cp:revision>2</cp:revision>
  <dcterms:modified xsi:type="dcterms:W3CDTF">2023-01-16T22:17:37Z</dcterms:modified>
</cp:coreProperties>
</file>